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90" r:id="rId2"/>
    <p:sldId id="323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05" r:id="rId13"/>
    <p:sldId id="301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86"/>
    <p:restoredTop sz="70735"/>
  </p:normalViewPr>
  <p:slideViewPr>
    <p:cSldViewPr snapToGrid="0" snapToObjects="1">
      <p:cViewPr varScale="1">
        <p:scale>
          <a:sx n="116" d="100"/>
          <a:sy n="116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lots of different assertions that can be made.</a:t>
            </a:r>
          </a:p>
          <a:p>
            <a:r>
              <a:rPr lang="en-US" dirty="0"/>
              <a:t>There are lots of different actions that can be done.</a:t>
            </a:r>
          </a:p>
          <a:p>
            <a:endParaRPr lang="en-US" dirty="0"/>
          </a:p>
          <a:p>
            <a:r>
              <a:rPr lang="en-US" dirty="0"/>
              <a:t>You’ll get some experience with others in the assignment.</a:t>
            </a:r>
          </a:p>
        </p:txBody>
      </p:sp>
    </p:spTree>
    <p:extLst>
      <p:ext uri="{BB962C8B-B14F-4D97-AF65-F5344CB8AC3E}">
        <p14:creationId xmlns:p14="http://schemas.microsoft.com/office/powerpoint/2010/main" val="2917131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58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5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  <a:p>
            <a:r>
              <a:rPr lang="en-US" dirty="0"/>
              <a:t>  - Essentially how to place content on the page.</a:t>
            </a:r>
          </a:p>
          <a:p>
            <a:endParaRPr lang="en-US" dirty="0"/>
          </a:p>
          <a:p>
            <a:r>
              <a:rPr lang="en-US" dirty="0"/>
              <a:t>JavaScript and Vue Data Binding</a:t>
            </a:r>
          </a:p>
          <a:p>
            <a:r>
              <a:rPr lang="en-US" dirty="0"/>
              <a:t>  - How to make that content dynamic</a:t>
            </a:r>
          </a:p>
          <a:p>
            <a:r>
              <a:rPr lang="en-US" dirty="0"/>
              <a:t>  - Using the </a:t>
            </a:r>
            <a:r>
              <a:rPr lang="en-US" dirty="0" err="1"/>
              <a:t>Vue.js</a:t>
            </a:r>
            <a:r>
              <a:rPr lang="en-US" dirty="0"/>
              <a:t> framework.</a:t>
            </a:r>
          </a:p>
          <a:p>
            <a:endParaRPr lang="en-US" dirty="0"/>
          </a:p>
          <a:p>
            <a:r>
              <a:rPr lang="en-US" dirty="0"/>
              <a:t>Vue Events and JavaScript Functions</a:t>
            </a:r>
          </a:p>
          <a:p>
            <a:r>
              <a:rPr lang="en-US" dirty="0"/>
              <a:t>  - How to make code you write to run when the user does something</a:t>
            </a:r>
          </a:p>
          <a:p>
            <a:r>
              <a:rPr lang="en-US" dirty="0"/>
              <a:t>    - I.e. When the user clicks a button.</a:t>
            </a:r>
          </a:p>
          <a:p>
            <a:r>
              <a:rPr lang="en-US" dirty="0"/>
              <a:t>  - How to make the page more responsive and user friendly.</a:t>
            </a:r>
          </a:p>
          <a:p>
            <a:endParaRPr lang="en-US" dirty="0"/>
          </a:p>
          <a:p>
            <a:r>
              <a:rPr lang="en-US" dirty="0"/>
              <a:t>Web API’s</a:t>
            </a:r>
          </a:p>
          <a:p>
            <a:r>
              <a:rPr lang="en-US" dirty="0"/>
              <a:t>  - How to request data from a back-end database</a:t>
            </a:r>
          </a:p>
          <a:p>
            <a:r>
              <a:rPr lang="en-US" dirty="0"/>
              <a:t>  - How to incorporate that data into the front-end user application.</a:t>
            </a:r>
          </a:p>
          <a:p>
            <a:endParaRPr lang="en-US" dirty="0"/>
          </a:p>
          <a:p>
            <a:r>
              <a:rPr lang="en-US" dirty="0"/>
              <a:t>FarmData2 / </a:t>
            </a:r>
            <a:r>
              <a:rPr lang="en-US" dirty="0" err="1"/>
              <a:t>farmOS</a:t>
            </a:r>
            <a:r>
              <a:rPr lang="en-US" dirty="0"/>
              <a:t> API</a:t>
            </a:r>
          </a:p>
          <a:p>
            <a:r>
              <a:rPr lang="en-US" dirty="0"/>
              <a:t>  - How we will get data from </a:t>
            </a:r>
            <a:r>
              <a:rPr lang="en-US" dirty="0" err="1"/>
              <a:t>farmOS</a:t>
            </a:r>
            <a:r>
              <a:rPr lang="en-US" dirty="0"/>
              <a:t> / FarmData2</a:t>
            </a:r>
          </a:p>
          <a:p>
            <a:endParaRPr lang="en-US" dirty="0"/>
          </a:p>
          <a:p>
            <a:r>
              <a:rPr lang="en-US" dirty="0"/>
              <a:t>Cypress End-To-End Testing</a:t>
            </a:r>
          </a:p>
          <a:p>
            <a:r>
              <a:rPr lang="en-US" dirty="0"/>
              <a:t>  - How we will write automated tests that support the application over time.</a:t>
            </a:r>
          </a:p>
          <a:p>
            <a:r>
              <a:rPr lang="en-US" dirty="0"/>
              <a:t>  - Tests that can be run over and over again</a:t>
            </a:r>
          </a:p>
          <a:p>
            <a:r>
              <a:rPr lang="en-US" dirty="0"/>
              <a:t>  - Protecting against unintentional change and the introduction of bugs.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6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of Cypress tests running.</a:t>
            </a:r>
          </a:p>
          <a:p>
            <a:endParaRPr lang="en-US" dirty="0"/>
          </a:p>
          <a:p>
            <a:r>
              <a:rPr lang="en-US" dirty="0"/>
              <a:t> - Run the e2e.generate.spec.js tests </a:t>
            </a:r>
          </a:p>
          <a:p>
            <a:r>
              <a:rPr lang="en-US" dirty="0"/>
              <a:t> - Hard to see it but it is clicking the generate report button</a:t>
            </a:r>
          </a:p>
          <a:p>
            <a:r>
              <a:rPr lang="en-US" dirty="0"/>
              <a:t>   - But can go to the steps </a:t>
            </a:r>
          </a:p>
          <a:p>
            <a:r>
              <a:rPr lang="en-US" dirty="0"/>
              <a:t>   - Point at the “get” – show highlight in the browser pane of cypress.</a:t>
            </a:r>
          </a:p>
          <a:p>
            <a:r>
              <a:rPr lang="en-US" dirty="0"/>
              <a:t>   - Point at the ”click” – show before and after views</a:t>
            </a:r>
          </a:p>
          <a:p>
            <a:r>
              <a:rPr lang="en-US" dirty="0"/>
              <a:t> - Show the assert statements…</a:t>
            </a:r>
          </a:p>
          <a:p>
            <a:r>
              <a:rPr lang="en-US" dirty="0"/>
              <a:t>   - Header doesn’t exist before click</a:t>
            </a:r>
          </a:p>
          <a:p>
            <a:r>
              <a:rPr lang="en-US" dirty="0"/>
              <a:t>   - Header is visible after click</a:t>
            </a:r>
          </a:p>
          <a:p>
            <a:endParaRPr lang="en-US" dirty="0"/>
          </a:p>
          <a:p>
            <a:r>
              <a:rPr lang="en-US" dirty="0"/>
              <a:t> - Simulating use of the application  </a:t>
            </a:r>
          </a:p>
          <a:p>
            <a:r>
              <a:rPr lang="en-US" dirty="0"/>
              <a:t>   - automated verification that it behaves as expected.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misconception… </a:t>
            </a:r>
          </a:p>
          <a:p>
            <a:r>
              <a:rPr lang="en-US" dirty="0"/>
              <a:t>  - That automated tests are written to check if the software works.</a:t>
            </a:r>
          </a:p>
          <a:p>
            <a:r>
              <a:rPr lang="en-US" dirty="0"/>
              <a:t>  - Really they are to check that it “still works” weeks or months or years later.</a:t>
            </a:r>
          </a:p>
          <a:p>
            <a:r>
              <a:rPr lang="en-US" dirty="0"/>
              <a:t>  - Or they are there to detect unintentional breaking changes.</a:t>
            </a:r>
          </a:p>
          <a:p>
            <a:r>
              <a:rPr lang="en-US" dirty="0"/>
              <a:t>  - So they are not for you as a developer…</a:t>
            </a:r>
          </a:p>
          <a:p>
            <a:r>
              <a:rPr lang="en-US" dirty="0"/>
              <a:t>    - They are for developers that come after you!</a:t>
            </a:r>
          </a:p>
          <a:p>
            <a:r>
              <a:rPr lang="en-US" dirty="0"/>
              <a:t>  - They may cost you time to write…</a:t>
            </a:r>
          </a:p>
          <a:p>
            <a:r>
              <a:rPr lang="en-US" dirty="0"/>
              <a:t>    - But they will be used in lieu of your manual testing by many developers</a:t>
            </a:r>
          </a:p>
          <a:p>
            <a:r>
              <a:rPr lang="en-US" dirty="0"/>
              <a:t>      - So in some sense they can be thought of as saving massive amounts of time for the project.</a:t>
            </a:r>
          </a:p>
          <a:p>
            <a:r>
              <a:rPr lang="en-US" dirty="0"/>
              <a:t>      - In reality no one would actually do all that manual testing over and over again.</a:t>
            </a:r>
          </a:p>
          <a:p>
            <a:r>
              <a:rPr lang="en-US" dirty="0"/>
              <a:t>      - So it would be more accurate to say that they make it possible to actually do the checks over and over again.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0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be focusing on End-To-End tests in this activity.</a:t>
            </a:r>
          </a:p>
          <a:p>
            <a:r>
              <a:rPr lang="en-US" dirty="0"/>
              <a:t>And then later in some of the project work.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3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3 may be omitted if we are just checking a page’s initial contents </a:t>
            </a:r>
          </a:p>
          <a:p>
            <a:r>
              <a:rPr lang="en-US" dirty="0"/>
              <a:t>Step 3 and/or 4 may be repeated multiple times if there is a complex operation being tested.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3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up of describe, </a:t>
            </a:r>
            <a:r>
              <a:rPr lang="en-US" dirty="0" err="1"/>
              <a:t>beforeEach</a:t>
            </a:r>
            <a:r>
              <a:rPr lang="en-US" dirty="0"/>
              <a:t> (optional) and it (multiple)</a:t>
            </a:r>
          </a:p>
          <a:p>
            <a:r>
              <a:rPr lang="en-US" dirty="0"/>
              <a:t>  - Describe is a collection of tests.</a:t>
            </a:r>
          </a:p>
          <a:p>
            <a:r>
              <a:rPr lang="en-US" dirty="0"/>
              <a:t>  - Each test is an “it”</a:t>
            </a:r>
          </a:p>
          <a:p>
            <a:r>
              <a:rPr lang="en-US" dirty="0"/>
              <a:t>  - </a:t>
            </a:r>
            <a:r>
              <a:rPr lang="en-US" dirty="0" err="1"/>
              <a:t>beforeEach</a:t>
            </a:r>
            <a:r>
              <a:rPr lang="en-US" dirty="0"/>
              <a:t> can contain code that runs before each of the individual tests</a:t>
            </a:r>
          </a:p>
          <a:p>
            <a:r>
              <a:rPr lang="en-US" dirty="0"/>
              <a:t>    - Helps to reduce repeated code </a:t>
            </a:r>
          </a:p>
          <a:p>
            <a:r>
              <a:rPr lang="en-US" dirty="0"/>
              <a:t>    - very often things like logging into the system</a:t>
            </a:r>
          </a:p>
          <a:p>
            <a:r>
              <a:rPr lang="en-US" dirty="0"/>
              <a:t>    - visiting a specific page that is being tested by all of the tests in this file.</a:t>
            </a:r>
          </a:p>
          <a:p>
            <a:endParaRPr lang="en-US" dirty="0"/>
          </a:p>
          <a:p>
            <a:r>
              <a:rPr lang="en-US" dirty="0"/>
              <a:t>Notice that:</a:t>
            </a:r>
          </a:p>
          <a:p>
            <a:r>
              <a:rPr lang="en-US" dirty="0"/>
              <a:t>  - describe is a function that is called with </a:t>
            </a:r>
          </a:p>
          <a:p>
            <a:r>
              <a:rPr lang="en-US" dirty="0"/>
              <a:t>    - a descriptive string</a:t>
            </a:r>
          </a:p>
          <a:p>
            <a:r>
              <a:rPr lang="en-US" dirty="0"/>
              <a:t>    - an anonymous function that contains everything else.</a:t>
            </a:r>
          </a:p>
          <a:p>
            <a:endParaRPr lang="en-US" dirty="0"/>
          </a:p>
          <a:p>
            <a:r>
              <a:rPr lang="en-US" dirty="0"/>
              <a:t>  - before each is a function that is called with</a:t>
            </a:r>
          </a:p>
          <a:p>
            <a:r>
              <a:rPr lang="en-US" dirty="0"/>
              <a:t>    - an anonymous function that contains the code to run before each test.</a:t>
            </a:r>
          </a:p>
          <a:p>
            <a:endParaRPr lang="en-US" dirty="0"/>
          </a:p>
          <a:p>
            <a:r>
              <a:rPr lang="en-US" dirty="0"/>
              <a:t>  - each it is a function that is called with</a:t>
            </a:r>
          </a:p>
          <a:p>
            <a:r>
              <a:rPr lang="en-US" dirty="0"/>
              <a:t>    - a descriptive string</a:t>
            </a:r>
          </a:p>
          <a:p>
            <a:r>
              <a:rPr lang="en-US" dirty="0"/>
              <a:t>    - an anonymous function that contains the test code.</a:t>
            </a:r>
          </a:p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58010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spec from the earlier demo.</a:t>
            </a:r>
          </a:p>
          <a:p>
            <a:r>
              <a:rPr lang="en-US" dirty="0"/>
              <a:t>  - Don’t get too wrapped up in the precise syntax here.</a:t>
            </a:r>
          </a:p>
          <a:p>
            <a:r>
              <a:rPr lang="en-US" dirty="0"/>
              <a:t>  - Get a feel for how the test flows…</a:t>
            </a:r>
          </a:p>
          <a:p>
            <a:endParaRPr lang="en-US" dirty="0"/>
          </a:p>
          <a:p>
            <a:r>
              <a:rPr lang="en-US" dirty="0"/>
              <a:t>The describe... </a:t>
            </a:r>
          </a:p>
          <a:p>
            <a:r>
              <a:rPr lang="en-US" dirty="0"/>
              <a:t>  - Describes the overall goal of the test</a:t>
            </a:r>
          </a:p>
          <a:p>
            <a:r>
              <a:rPr lang="en-US" dirty="0"/>
              <a:t>  - Encapsulates the content of the test</a:t>
            </a:r>
          </a:p>
          <a:p>
            <a:endParaRPr lang="en-US" dirty="0"/>
          </a:p>
          <a:p>
            <a:r>
              <a:rPr lang="en-US" dirty="0"/>
              <a:t>The before each…</a:t>
            </a:r>
          </a:p>
          <a:p>
            <a:r>
              <a:rPr lang="en-US" dirty="0"/>
              <a:t>  - Logs in to FarmData2 as manager1 with password farmdata2</a:t>
            </a:r>
          </a:p>
          <a:p>
            <a:r>
              <a:rPr lang="en-US" dirty="0"/>
              <a:t>  - visits the e2e page</a:t>
            </a:r>
          </a:p>
          <a:p>
            <a:endParaRPr lang="en-US" dirty="0"/>
          </a:p>
          <a:p>
            <a:r>
              <a:rPr lang="en-US" dirty="0"/>
              <a:t>cy is an object provided by Cypress</a:t>
            </a:r>
          </a:p>
          <a:p>
            <a:r>
              <a:rPr lang="en-US" dirty="0"/>
              <a:t>  - It contains all of the useful test functions.</a:t>
            </a:r>
          </a:p>
          <a:p>
            <a:endParaRPr lang="en-US" dirty="0"/>
          </a:p>
          <a:p>
            <a:r>
              <a:rPr lang="en-US" dirty="0"/>
              <a:t>The it contains the test code…</a:t>
            </a:r>
          </a:p>
          <a:p>
            <a:r>
              <a:rPr lang="en-US" dirty="0"/>
              <a:t>  - Gets the report header element and states that it should not exist.</a:t>
            </a:r>
          </a:p>
          <a:p>
            <a:r>
              <a:rPr lang="en-US" dirty="0"/>
              <a:t>    - this is the header that appears in the report at the bottom of the page</a:t>
            </a:r>
          </a:p>
          <a:p>
            <a:r>
              <a:rPr lang="en-US" dirty="0"/>
              <a:t>    - it does not exist until the button is clicked</a:t>
            </a:r>
          </a:p>
          <a:p>
            <a:r>
              <a:rPr lang="en-US" dirty="0"/>
              <a:t>      - recall that this was controlled by a v-if in your code.</a:t>
            </a:r>
          </a:p>
          <a:p>
            <a:r>
              <a:rPr lang="en-US" dirty="0"/>
              <a:t>  - gets the generate report button and clicks it.</a:t>
            </a:r>
          </a:p>
          <a:p>
            <a:r>
              <a:rPr lang="en-US" dirty="0"/>
              <a:t>    - that will generate the report and make it appear.</a:t>
            </a:r>
          </a:p>
          <a:p>
            <a:r>
              <a:rPr lang="en-US" dirty="0"/>
              <a:t>  - gets the header again and says that it should be visible.</a:t>
            </a:r>
          </a:p>
          <a:p>
            <a:r>
              <a:rPr lang="en-US" dirty="0"/>
              <a:t>    - which it should be now because the report has been generated.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5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data-cy attribute is added to an HTML element</a:t>
            </a:r>
          </a:p>
          <a:p>
            <a:r>
              <a:rPr lang="en-US" dirty="0"/>
              <a:t>  - it can be used in the </a:t>
            </a:r>
            <a:r>
              <a:rPr lang="en-US" dirty="0" err="1"/>
              <a:t>cy.get</a:t>
            </a:r>
            <a:r>
              <a:rPr lang="en-US" dirty="0"/>
              <a:t> function to easily get that element.</a:t>
            </a:r>
          </a:p>
          <a:p>
            <a:endParaRPr lang="en-US" dirty="0"/>
          </a:p>
          <a:p>
            <a:r>
              <a:rPr lang="en-US" dirty="0"/>
              <a:t>The &lt;h1&gt; element holding the header</a:t>
            </a:r>
          </a:p>
          <a:p>
            <a:r>
              <a:rPr lang="en-US" dirty="0"/>
              <a:t>  - has the data-cy attribute with the value report-header</a:t>
            </a:r>
          </a:p>
          <a:p>
            <a:r>
              <a:rPr lang="en-US" dirty="0"/>
              <a:t>  - is used in </a:t>
            </a:r>
            <a:r>
              <a:rPr lang="en-US" dirty="0" err="1"/>
              <a:t>cy.get</a:t>
            </a:r>
            <a:r>
              <a:rPr lang="en-US" dirty="0"/>
              <a:t> in line 8 of the test to get that element.</a:t>
            </a:r>
          </a:p>
          <a:p>
            <a:r>
              <a:rPr lang="en-US" dirty="0"/>
              <a:t>    - so that we can say that it should not exist yet on line 10</a:t>
            </a:r>
          </a:p>
          <a:p>
            <a:r>
              <a:rPr lang="en-US" dirty="0"/>
              <a:t>  - and is used again on line 10 of the test to get that element again</a:t>
            </a:r>
          </a:p>
          <a:p>
            <a:r>
              <a:rPr lang="en-US" dirty="0"/>
              <a:t>    - so that we can say that now it should be visible.</a:t>
            </a:r>
          </a:p>
          <a:p>
            <a:endParaRPr lang="en-US" dirty="0"/>
          </a:p>
          <a:p>
            <a:r>
              <a:rPr lang="en-US" dirty="0"/>
              <a:t>The input button </a:t>
            </a:r>
          </a:p>
          <a:p>
            <a:r>
              <a:rPr lang="en-US" dirty="0"/>
              <a:t>  - has the data-cy attribute with the value generate-report-button</a:t>
            </a:r>
          </a:p>
          <a:p>
            <a:r>
              <a:rPr lang="en-US" dirty="0"/>
              <a:t>  - is used in line 9 of the test to get the button</a:t>
            </a:r>
          </a:p>
          <a:p>
            <a:r>
              <a:rPr lang="en-US" dirty="0"/>
              <a:t>    - so that we can click on it.</a:t>
            </a:r>
          </a:p>
          <a:p>
            <a:endParaRPr lang="en-US" dirty="0"/>
          </a:p>
          <a:p>
            <a:r>
              <a:rPr lang="en-US" dirty="0"/>
              <a:t>All testing in FarmData2 uses data-cy attributes to get the target elements.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1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399314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07 – Cypress End-2-End </a:t>
            </a:r>
            <a:b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</a:b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	Testing Spike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7F536-0759-BE4E-81A7-BA9D12C78A28}"/>
              </a:ext>
            </a:extLst>
          </p:cNvPr>
          <p:cNvSpPr txBox="1"/>
          <p:nvPr/>
        </p:nvSpPr>
        <p:spPr>
          <a:xfrm>
            <a:off x="762000" y="2108242"/>
            <a:ext cx="2701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290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Prof.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Braught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1C969-1038-8742-B137-FB669E3C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6374">
            <a:off x="516532" y="3335923"/>
            <a:ext cx="1471463" cy="850179"/>
          </a:xfrm>
          <a:prstGeom prst="rect">
            <a:avLst/>
          </a:prstGeom>
        </p:spPr>
      </p:pic>
      <p:pic>
        <p:nvPicPr>
          <p:cNvPr id="1028" name="Picture 4" descr="Dickinson College Farm receives $300,000 grant from EPA.">
            <a:extLst>
              <a:ext uri="{FF2B5EF4-FFF2-40B4-BE49-F238E27FC236}">
                <a16:creationId xmlns:a16="http://schemas.microsoft.com/office/drawing/2014/main" id="{C17901AE-DF61-EF4C-999C-FFBCF4B0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987">
            <a:off x="5536057" y="683197"/>
            <a:ext cx="3458288" cy="23069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07C8EE-BF88-828B-8703-EC966D4FB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5425">
            <a:off x="3265937" y="3282082"/>
            <a:ext cx="2612124" cy="10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72A93-A039-F978-D5BE-A4EB3E9E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750"/>
            <a:ext cx="6761100" cy="857400"/>
          </a:xfrm>
        </p:spPr>
        <p:txBody>
          <a:bodyPr/>
          <a:lstStyle/>
          <a:p>
            <a:r>
              <a:rPr lang="en-US" sz="3200" dirty="0"/>
              <a:t>Assertions and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8C97E-B031-46C0-1476-08C8D79D1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958467"/>
            <a:ext cx="6761100" cy="3755583"/>
          </a:xfrm>
        </p:spPr>
        <p:txBody>
          <a:bodyPr/>
          <a:lstStyle/>
          <a:p>
            <a:r>
              <a:rPr lang="en-US" sz="2000" dirty="0"/>
              <a:t>An </a:t>
            </a:r>
            <a:r>
              <a:rPr lang="en-US" sz="2000" b="1" i="1" dirty="0"/>
              <a:t>assertion</a:t>
            </a:r>
            <a:r>
              <a:rPr lang="en-US" sz="2000" dirty="0"/>
              <a:t> makes a statement about an HTML element that must be true for the test to pass.</a:t>
            </a:r>
          </a:p>
          <a:p>
            <a:pPr lvl="1"/>
            <a:r>
              <a:rPr lang="en-US" sz="1800" dirty="0"/>
              <a:t>The </a:t>
            </a:r>
            <a:r>
              <a:rPr lang="en-US" sz="1800" dirty="0" err="1"/>
              <a:t>Cyprsss</a:t>
            </a:r>
            <a:r>
              <a:rPr lang="en-US" sz="1800" dirty="0"/>
              <a:t> </a:t>
            </a:r>
            <a:r>
              <a:rPr lang="en-US" sz="1800" dirty="0">
                <a:latin typeface="Courier" pitchFamily="2" charset="0"/>
              </a:rPr>
              <a:t>should</a:t>
            </a:r>
            <a:r>
              <a:rPr lang="en-US" sz="1800" dirty="0"/>
              <a:t> function is used to make assertions about HTML elements.</a:t>
            </a:r>
          </a:p>
          <a:p>
            <a:pPr lvl="2"/>
            <a:r>
              <a:rPr lang="en-US" sz="1600" dirty="0">
                <a:latin typeface="Courier" pitchFamily="2" charset="0"/>
              </a:rPr>
              <a:t>.should(“</a:t>
            </a:r>
            <a:r>
              <a:rPr lang="en-US" sz="1600" dirty="0" err="1">
                <a:latin typeface="Courier" pitchFamily="2" charset="0"/>
              </a:rPr>
              <a:t>not.exist</a:t>
            </a:r>
            <a:r>
              <a:rPr lang="en-US" sz="1600" dirty="0">
                <a:latin typeface="Courier" pitchFamily="2" charset="0"/>
              </a:rPr>
              <a:t>”)</a:t>
            </a:r>
          </a:p>
          <a:p>
            <a:pPr lvl="2"/>
            <a:r>
              <a:rPr lang="en-US" sz="1600" dirty="0">
                <a:latin typeface="Courier" pitchFamily="2" charset="0"/>
              </a:rPr>
              <a:t>.should(“</a:t>
            </a:r>
            <a:r>
              <a:rPr lang="en-US" sz="1600" dirty="0" err="1">
                <a:latin typeface="Courier" pitchFamily="2" charset="0"/>
              </a:rPr>
              <a:t>be.visible</a:t>
            </a:r>
            <a:r>
              <a:rPr lang="en-US" sz="1600" dirty="0">
                <a:latin typeface="Courier" pitchFamily="2" charset="0"/>
              </a:rPr>
              <a:t>”)</a:t>
            </a:r>
          </a:p>
          <a:p>
            <a:pPr lvl="2"/>
            <a:r>
              <a:rPr lang="en-US" sz="1600" dirty="0">
                <a:latin typeface="Courier" pitchFamily="2" charset="0"/>
              </a:rPr>
              <a:t>.should(“</a:t>
            </a:r>
            <a:r>
              <a:rPr lang="en-US" sz="1600" dirty="0" err="1">
                <a:latin typeface="Courier" pitchFamily="2" charset="0"/>
              </a:rPr>
              <a:t>have.text</a:t>
            </a:r>
            <a:r>
              <a:rPr lang="en-US" sz="1600" dirty="0">
                <a:latin typeface="Courier" pitchFamily="2" charset="0"/>
              </a:rPr>
              <a:t>”)</a:t>
            </a:r>
            <a:endParaRPr lang="en-US" sz="800" dirty="0">
              <a:latin typeface="Courier" pitchFamily="2" charset="0"/>
            </a:endParaRPr>
          </a:p>
          <a:p>
            <a:endParaRPr lang="en-US" sz="800" dirty="0"/>
          </a:p>
          <a:p>
            <a:r>
              <a:rPr lang="en-US" sz="2000" dirty="0"/>
              <a:t>An </a:t>
            </a:r>
            <a:r>
              <a:rPr lang="en-US" sz="2000" b="1" i="1" dirty="0"/>
              <a:t>action</a:t>
            </a:r>
            <a:r>
              <a:rPr lang="en-US" sz="2000" dirty="0"/>
              <a:t> simulates some user interaction with an HTML element.</a:t>
            </a:r>
          </a:p>
          <a:p>
            <a:pPr lvl="1"/>
            <a:r>
              <a:rPr lang="en-US" sz="1800" dirty="0"/>
              <a:t>Cypress provides functions for performing operations on HTML elements.</a:t>
            </a:r>
          </a:p>
          <a:p>
            <a:pPr lvl="2"/>
            <a:r>
              <a:rPr lang="en-US" sz="1600" dirty="0">
                <a:latin typeface="Courier" pitchFamily="2" charset="0"/>
              </a:rPr>
              <a:t>.click()</a:t>
            </a:r>
          </a:p>
          <a:p>
            <a:pPr lvl="2"/>
            <a:r>
              <a:rPr lang="en-US" sz="1600" dirty="0">
                <a:latin typeface="Courier" pitchFamily="2" charset="0"/>
              </a:rPr>
              <a:t>.type(“Hello World”)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18738-6F35-2236-5505-D42B731698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2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9FEE-59B4-D5A8-1FA7-80F19EAC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63174"/>
            <a:ext cx="6761100" cy="857400"/>
          </a:xfrm>
        </p:spPr>
        <p:txBody>
          <a:bodyPr/>
          <a:lstStyle/>
          <a:p>
            <a:r>
              <a:rPr lang="en-US" sz="3200" dirty="0"/>
              <a:t>What Might We Test?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7D1DE-8973-3E93-B8B4-6CDD75B6DD7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CEB3A-DA5B-DFA8-196C-BC1CE0FCD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1255923"/>
            <a:ext cx="3932921" cy="3126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3FB56A-EF75-2F80-1FBC-C699637F1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822" y="1255923"/>
            <a:ext cx="3539397" cy="31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6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57DD-466D-9740-8F7A-B97A55F9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86233"/>
            <a:ext cx="6761100" cy="857400"/>
          </a:xfrm>
        </p:spPr>
        <p:txBody>
          <a:bodyPr/>
          <a:lstStyle/>
          <a:p>
            <a:r>
              <a:rPr lang="en-US" sz="3200" dirty="0"/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F0751-8E37-A04F-A797-FB9D524A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454227"/>
            <a:ext cx="6761100" cy="2093204"/>
          </a:xfrm>
        </p:spPr>
        <p:txBody>
          <a:bodyPr/>
          <a:lstStyle/>
          <a:p>
            <a:r>
              <a:rPr lang="en-US" sz="1800" dirty="0"/>
              <a:t>Activity 07</a:t>
            </a:r>
          </a:p>
          <a:p>
            <a:pPr lvl="1"/>
            <a:r>
              <a:rPr lang="en-US" sz="1800" dirty="0"/>
              <a:t>Due Wednesday after break at noon.</a:t>
            </a:r>
          </a:p>
          <a:p>
            <a:pPr lvl="1"/>
            <a:endParaRPr lang="en-US" sz="1800" dirty="0"/>
          </a:p>
          <a:p>
            <a:r>
              <a:rPr lang="en-US" sz="1800" dirty="0"/>
              <a:t>Reading and prepare for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B3E9-390E-FD4B-BFFF-2FA8A3EED4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30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13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3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5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7988B-33F3-A942-9AAA-8F13F49273FC}"/>
              </a:ext>
            </a:extLst>
          </p:cNvPr>
          <p:cNvSpPr/>
          <p:nvPr/>
        </p:nvSpPr>
        <p:spPr>
          <a:xfrm>
            <a:off x="639763" y="3859879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C66D0-81C6-3A46-9D40-899A8513E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487" y="3134486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AA513D-2E52-0341-CE59-2C165C49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31347" y="824762"/>
            <a:ext cx="5108912" cy="23504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840BD-3DAE-00CF-9E96-C35C9497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03" y="3606608"/>
            <a:ext cx="4494097" cy="1490250"/>
          </a:xfrm>
        </p:spPr>
        <p:txBody>
          <a:bodyPr/>
          <a:lstStyle/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02 - HTML</a:t>
            </a: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03 – JavaScript &amp; Vue Data Binding  </a:t>
            </a: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04 - Vue Events and JavaScript Functions</a:t>
            </a:r>
            <a:endParaRPr lang="en-US" sz="1800" strike="sngStrike" dirty="0">
              <a:solidFill>
                <a:srgbClr val="24292F"/>
              </a:solidFill>
              <a:latin typeface="-apple-system"/>
            </a:endParaRP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05 - Web APIs</a:t>
            </a:r>
          </a:p>
          <a:p>
            <a:endParaRPr lang="en-US" sz="1800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B36B0-E40B-9298-F466-C25FD61E878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ABF4B41-1234-DBA7-E0A9-EC973D9A5F11}"/>
              </a:ext>
            </a:extLst>
          </p:cNvPr>
          <p:cNvSpPr txBox="1">
            <a:spLocks/>
          </p:cNvSpPr>
          <p:nvPr/>
        </p:nvSpPr>
        <p:spPr bwMode="auto">
          <a:xfrm>
            <a:off x="729317" y="30162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/>
              <a:t>FD2School Activity </a:t>
            </a:r>
            <a:r>
              <a:rPr lang="en-US" sz="3600" b="1" i="1" kern="0" dirty="0"/>
              <a:t>Sub-tabs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6F3BAA-AC21-503C-828C-7BC442DEC6C4}"/>
              </a:ext>
            </a:extLst>
          </p:cNvPr>
          <p:cNvSpPr txBox="1">
            <a:spLocks/>
          </p:cNvSpPr>
          <p:nvPr/>
        </p:nvSpPr>
        <p:spPr bwMode="auto">
          <a:xfrm>
            <a:off x="4425624" y="3606608"/>
            <a:ext cx="4494097" cy="14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i="1" strike="sngStrike" kern="0" dirty="0">
                <a:solidFill>
                  <a:srgbClr val="24292F"/>
                </a:solidFill>
                <a:latin typeface="-apple-system"/>
              </a:rPr>
              <a:t>06 – FarmData2 / </a:t>
            </a:r>
            <a:r>
              <a:rPr lang="en-US" sz="1800" i="1" strike="sngStrike" kern="0" dirty="0" err="1">
                <a:solidFill>
                  <a:srgbClr val="24292F"/>
                </a:solidFill>
                <a:latin typeface="-apple-system"/>
              </a:rPr>
              <a:t>farmOS</a:t>
            </a:r>
            <a:r>
              <a:rPr lang="en-US" sz="1800" i="1" strike="sngStrike" kern="0" dirty="0">
                <a:solidFill>
                  <a:srgbClr val="24292F"/>
                </a:solidFill>
                <a:latin typeface="-apple-system"/>
              </a:rPr>
              <a:t> API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07 - End-to-End Testing (Cypress)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08 - FarmData2 Patterns</a:t>
            </a:r>
          </a:p>
          <a:p>
            <a:endParaRPr lang="en-US" sz="1800" kern="0" dirty="0">
              <a:solidFill>
                <a:srgbClr val="24292F"/>
              </a:solidFill>
              <a:latin typeface="-apple-system"/>
            </a:endParaRPr>
          </a:p>
          <a:p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CDB18-A537-0209-D25B-DB91A701F59F}"/>
              </a:ext>
            </a:extLst>
          </p:cNvPr>
          <p:cNvSpPr txBox="1"/>
          <p:nvPr/>
        </p:nvSpPr>
        <p:spPr>
          <a:xfrm>
            <a:off x="1991947" y="3209673"/>
            <a:ext cx="423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 - Technology Spikes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40C0B2A-C52E-7B87-24F5-9F73E2C74CB6}"/>
              </a:ext>
            </a:extLst>
          </p:cNvPr>
          <p:cNvSpPr/>
          <p:nvPr/>
        </p:nvSpPr>
        <p:spPr>
          <a:xfrm>
            <a:off x="3237806" y="1795391"/>
            <a:ext cx="616946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4664EF-5EDD-A896-6503-420F6A63F9EF}"/>
              </a:ext>
            </a:extLst>
          </p:cNvPr>
          <p:cNvSpPr/>
          <p:nvPr/>
        </p:nvSpPr>
        <p:spPr>
          <a:xfrm>
            <a:off x="4308534" y="4048300"/>
            <a:ext cx="4355019" cy="3937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0DA0EAA-EAA1-E22B-85A6-5A12358194A0}"/>
              </a:ext>
            </a:extLst>
          </p:cNvPr>
          <p:cNvSpPr/>
          <p:nvPr/>
        </p:nvSpPr>
        <p:spPr>
          <a:xfrm>
            <a:off x="3415241" y="2092846"/>
            <a:ext cx="385590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FCFC-2BC7-5EAE-0533-5EA1C72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3200" dirty="0"/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6EDCA-D56F-3285-2B00-1BDF1DF6C08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4C9AA-B052-F993-BA6A-B428C42D2E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7166" y="1100467"/>
            <a:ext cx="3771684" cy="2942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0CA576-6A7B-70B1-89BE-B6B3B5C1B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06879"/>
            <a:ext cx="3139807" cy="49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1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B048-613E-4653-8BC7-06745FBC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32599"/>
            <a:ext cx="6761100" cy="857400"/>
          </a:xfrm>
        </p:spPr>
        <p:txBody>
          <a:bodyPr/>
          <a:lstStyle/>
          <a:p>
            <a:r>
              <a:rPr lang="en-US" sz="3200" dirty="0"/>
              <a:t>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29ECA-4A4C-5150-5557-187A4B28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336942"/>
            <a:ext cx="6761100" cy="2980500"/>
          </a:xfrm>
        </p:spPr>
        <p:txBody>
          <a:bodyPr/>
          <a:lstStyle/>
          <a:p>
            <a:r>
              <a:rPr lang="en-US" sz="2000" dirty="0"/>
              <a:t>Manual Testing</a:t>
            </a:r>
          </a:p>
          <a:p>
            <a:pPr lvl="1"/>
            <a:r>
              <a:rPr lang="en-US" sz="1800" dirty="0"/>
              <a:t>Done by hand, often by a developer as code is written to check that it is working as expected.</a:t>
            </a:r>
          </a:p>
          <a:p>
            <a:pPr lvl="1"/>
            <a:r>
              <a:rPr lang="en-US" sz="1800" dirty="0"/>
              <a:t>Slow and tedious to repeat.</a:t>
            </a:r>
          </a:p>
          <a:p>
            <a:pPr lvl="1"/>
            <a:endParaRPr lang="en-US" sz="1800" dirty="0"/>
          </a:p>
          <a:p>
            <a:r>
              <a:rPr lang="en-US" sz="2000" dirty="0"/>
              <a:t>Automated Testing</a:t>
            </a:r>
          </a:p>
          <a:p>
            <a:pPr lvl="1"/>
            <a:r>
              <a:rPr lang="en-US" sz="1800" dirty="0"/>
              <a:t>Done by a program/script that executes other code or emulates a user to and check that the code or application behaves as expected.</a:t>
            </a:r>
          </a:p>
          <a:p>
            <a:pPr lvl="1"/>
            <a:r>
              <a:rPr lang="en-US" sz="1800" dirty="0"/>
              <a:t>Fast and simple to repeat.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BCED3-4A65-465A-D6EC-DA37DDE046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14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B749-00EF-DCF2-AF0F-C6E1553F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78362"/>
            <a:ext cx="6761100" cy="857400"/>
          </a:xfrm>
        </p:spPr>
        <p:txBody>
          <a:bodyPr/>
          <a:lstStyle/>
          <a:p>
            <a:r>
              <a:rPr lang="en-US" sz="3200" dirty="0"/>
              <a:t>Automated Testing in FarmData2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42734-C4A8-F382-B83B-353F59AC1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134737"/>
            <a:ext cx="6761100" cy="3579313"/>
          </a:xfrm>
        </p:spPr>
        <p:txBody>
          <a:bodyPr/>
          <a:lstStyle/>
          <a:p>
            <a:r>
              <a:rPr lang="en-US" sz="2000" dirty="0"/>
              <a:t>Unit Tests</a:t>
            </a:r>
          </a:p>
          <a:p>
            <a:pPr lvl="1"/>
            <a:r>
              <a:rPr lang="en-US" sz="1800" dirty="0"/>
              <a:t>Testing of components and functions in isolation.</a:t>
            </a:r>
          </a:p>
          <a:p>
            <a:pPr lvl="1"/>
            <a:r>
              <a:rPr lang="en-US" sz="1800" dirty="0"/>
              <a:t>Verify behavior of the component or function independent of the application.</a:t>
            </a:r>
          </a:p>
          <a:p>
            <a:pPr lvl="2"/>
            <a:r>
              <a:rPr lang="en-US" sz="1600" dirty="0"/>
              <a:t>E.g. </a:t>
            </a:r>
            <a:r>
              <a:rPr lang="en-US" sz="1600" dirty="0" err="1">
                <a:latin typeface="Courier" pitchFamily="2" charset="0"/>
              </a:rPr>
              <a:t>getCropToIDMap</a:t>
            </a:r>
            <a:r>
              <a:rPr lang="en-US" sz="1600" dirty="0"/>
              <a:t>, </a:t>
            </a:r>
            <a:r>
              <a:rPr lang="en-US" sz="1600" dirty="0" err="1">
                <a:latin typeface="Courier" pitchFamily="2" charset="0"/>
              </a:rPr>
              <a:t>getAllPages</a:t>
            </a:r>
            <a:endParaRPr lang="en-US" sz="1600" dirty="0">
              <a:latin typeface="Courier" pitchFamily="2" charset="0"/>
            </a:endParaRPr>
          </a:p>
          <a:p>
            <a:endParaRPr lang="en-US" sz="2000" dirty="0"/>
          </a:p>
          <a:p>
            <a:r>
              <a:rPr lang="en-US" sz="2000" dirty="0"/>
              <a:t>End-To-End Test</a:t>
            </a:r>
          </a:p>
          <a:p>
            <a:pPr lvl="1"/>
            <a:r>
              <a:rPr lang="en-US" sz="1800" dirty="0"/>
              <a:t>Testing that tabs/sub-tabs behave correctly.</a:t>
            </a:r>
          </a:p>
          <a:p>
            <a:pPr lvl="1"/>
            <a:r>
              <a:rPr lang="en-US" sz="1800" dirty="0"/>
              <a:t>Verify correct behavior of (aspects of) the application.</a:t>
            </a:r>
          </a:p>
          <a:p>
            <a:pPr lvl="1"/>
            <a:r>
              <a:rPr lang="en-US" sz="1800" dirty="0"/>
              <a:t>Simulate user actions and ensure that correct page contents or database changes are produced.</a:t>
            </a:r>
          </a:p>
          <a:p>
            <a:pPr lvl="2"/>
            <a:r>
              <a:rPr lang="en-US" sz="1600" dirty="0"/>
              <a:t>E.g. Report is generated and has correct date range.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DA8D1-0468-A609-EA70-FACD499D747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70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56A7-DB23-21D8-FA66-8E8297B0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65649"/>
            <a:ext cx="6761100" cy="857400"/>
          </a:xfrm>
        </p:spPr>
        <p:txBody>
          <a:bodyPr/>
          <a:lstStyle/>
          <a:p>
            <a:r>
              <a:rPr lang="en-US" sz="3200" dirty="0"/>
              <a:t>FarmData2 End-To-End (E2E) 	Tests in Cypress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F060A-459B-2B28-350C-61632700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299" y="1322024"/>
            <a:ext cx="6861305" cy="3403043"/>
          </a:xfrm>
        </p:spPr>
        <p:txBody>
          <a:bodyPr/>
          <a:lstStyle/>
          <a:p>
            <a:r>
              <a:rPr lang="en-US" sz="2000" dirty="0"/>
              <a:t>Typically 4 (or sometimes 3 or sometimes more) steps:</a:t>
            </a:r>
            <a:endParaRPr lang="en-US" sz="800" dirty="0"/>
          </a:p>
          <a:p>
            <a:endParaRPr lang="en-US" sz="800" dirty="0"/>
          </a:p>
          <a:p>
            <a:pPr marL="990600" lvl="1" indent="-457200">
              <a:buFont typeface="+mj-lt"/>
              <a:buAutoNum type="arabicPeriod"/>
            </a:pPr>
            <a:r>
              <a:rPr lang="en-US" sz="1800" dirty="0"/>
              <a:t>Log in as the appropriate user</a:t>
            </a:r>
          </a:p>
          <a:p>
            <a:pPr lvl="2"/>
            <a:r>
              <a:rPr lang="en-US" sz="1600" dirty="0"/>
              <a:t>guest, worker, manager admin</a:t>
            </a:r>
            <a:br>
              <a:rPr lang="en-US" sz="800" dirty="0"/>
            </a:br>
            <a:endParaRPr lang="en-US" sz="800" dirty="0"/>
          </a:p>
          <a:p>
            <a:pPr marL="990600" lvl="1" indent="-457200">
              <a:buFont typeface="+mj-lt"/>
              <a:buAutoNum type="arabicPeriod"/>
            </a:pPr>
            <a:r>
              <a:rPr lang="en-US" sz="1800" dirty="0"/>
              <a:t>Visit the FarmData2 page to be tested. </a:t>
            </a:r>
            <a:br>
              <a:rPr lang="en-US" sz="800" dirty="0"/>
            </a:br>
            <a:endParaRPr lang="en-US" sz="800" dirty="0"/>
          </a:p>
          <a:p>
            <a:pPr marL="990600" lvl="1" indent="-457200">
              <a:buFont typeface="+mj-lt"/>
              <a:buAutoNum type="arabicPeriod"/>
            </a:pPr>
            <a:r>
              <a:rPr lang="en-US" sz="1800" dirty="0"/>
              <a:t>Simulate user interaction</a:t>
            </a:r>
          </a:p>
          <a:p>
            <a:pPr lvl="2"/>
            <a:r>
              <a:rPr lang="en-US" sz="1600" dirty="0"/>
              <a:t>Get element(s) on the page</a:t>
            </a:r>
          </a:p>
          <a:p>
            <a:pPr lvl="2"/>
            <a:r>
              <a:rPr lang="en-US" sz="1600" dirty="0"/>
              <a:t>Interact with element(s)</a:t>
            </a:r>
            <a:br>
              <a:rPr lang="en-US" sz="800" dirty="0"/>
            </a:br>
            <a:endParaRPr lang="en-US" sz="800" dirty="0"/>
          </a:p>
          <a:p>
            <a:pPr marL="990600" lvl="1" indent="-457200">
              <a:buFont typeface="+mj-lt"/>
              <a:buAutoNum type="arabicPeriod"/>
            </a:pPr>
            <a:r>
              <a:rPr lang="en-US" sz="1800" dirty="0"/>
              <a:t>Verify correct behavior</a:t>
            </a:r>
          </a:p>
          <a:p>
            <a:pPr lvl="2"/>
            <a:r>
              <a:rPr lang="en-US" sz="1800" dirty="0"/>
              <a:t>Get element(s) on the page</a:t>
            </a:r>
          </a:p>
          <a:p>
            <a:pPr lvl="2"/>
            <a:r>
              <a:rPr lang="en-US" sz="1800" dirty="0"/>
              <a:t>Make assertions about the elements.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D6CBF-E4AA-5E49-9985-924BD1C3AE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83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2A6F-0D01-D3FE-7941-FEC22101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30162"/>
            <a:ext cx="6761100" cy="857400"/>
          </a:xfrm>
        </p:spPr>
        <p:txBody>
          <a:bodyPr/>
          <a:lstStyle/>
          <a:p>
            <a:r>
              <a:rPr lang="en-US" sz="3200" dirty="0"/>
              <a:t>Cypress Spec (Test)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2F957-D197-A214-B9D2-C2CB417EE09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9B616-10F6-F468-9B16-F24694117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5" y="1090670"/>
            <a:ext cx="6604528" cy="38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3518-90A9-DF36-7AD9-B964C9BD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151348"/>
            <a:ext cx="6761100" cy="857400"/>
          </a:xfrm>
        </p:spPr>
        <p:txBody>
          <a:bodyPr/>
          <a:lstStyle/>
          <a:p>
            <a:r>
              <a:rPr lang="en-US" sz="3200" dirty="0"/>
              <a:t>A Sample Spec</a:t>
            </a:r>
            <a:endParaRPr lang="en-US" sz="32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75861-2FD0-8CE2-9953-6E43053BE0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0FF50-2B5D-8123-9C49-860CD3CCC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5684"/>
            <a:ext cx="6519979" cy="2594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E434D0-E35D-E029-7D91-2AADA33CA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436" y="426742"/>
            <a:ext cx="2593564" cy="44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4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574F-B708-B0B6-9EB1-22FC4894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115875"/>
            <a:ext cx="6761100" cy="903384"/>
          </a:xfrm>
        </p:spPr>
        <p:txBody>
          <a:bodyPr/>
          <a:lstStyle/>
          <a:p>
            <a:r>
              <a:rPr lang="en-US" sz="2800" dirty="0"/>
              <a:t>Getting HTML Elements using </a:t>
            </a:r>
            <a:br>
              <a:rPr lang="en-US" sz="2800" dirty="0"/>
            </a:br>
            <a:r>
              <a:rPr lang="en-US" sz="2800" dirty="0"/>
              <a:t>	a </a:t>
            </a:r>
            <a:r>
              <a:rPr lang="en-US" sz="2800" dirty="0">
                <a:latin typeface="Courier" pitchFamily="2" charset="0"/>
              </a:rPr>
              <a:t>data-cy</a:t>
            </a:r>
            <a:r>
              <a:rPr lang="en-US" sz="2800" dirty="0"/>
              <a:t> Attribute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2A031-BD54-DC58-D414-3A88B4CC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63" y="897127"/>
            <a:ext cx="6761100" cy="3700498"/>
          </a:xfrm>
        </p:spPr>
        <p:txBody>
          <a:bodyPr/>
          <a:lstStyle/>
          <a:p>
            <a:r>
              <a:rPr lang="en-US" sz="2000" dirty="0"/>
              <a:t>Adding a </a:t>
            </a:r>
            <a:r>
              <a:rPr lang="en-US" sz="2000" dirty="0">
                <a:latin typeface="Courier" pitchFamily="2" charset="0"/>
              </a:rPr>
              <a:t>data-cy</a:t>
            </a:r>
            <a:r>
              <a:rPr lang="en-US" sz="2000" dirty="0"/>
              <a:t> attribute to HTML elements makes them easy to use in Cypress tests via the </a:t>
            </a:r>
            <a:r>
              <a:rPr lang="en-US" sz="2000" dirty="0" err="1">
                <a:latin typeface="Courier" pitchFamily="2" charset="0"/>
              </a:rPr>
              <a:t>cy.get</a:t>
            </a:r>
            <a:r>
              <a:rPr lang="en-US" sz="2000" dirty="0"/>
              <a:t> function.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71E14-5624-8CE1-6007-546C0EFE01F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E4CFC-E3D2-0EB6-404E-71F665BF4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14" y="3912118"/>
            <a:ext cx="6447630" cy="1115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E9B740-5D2B-DE13-F9BE-4CD1108C8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62" y="2189099"/>
            <a:ext cx="7197001" cy="159702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FD1BCBA-F653-0FAE-FE5E-D769BBAF6E3D}"/>
              </a:ext>
            </a:extLst>
          </p:cNvPr>
          <p:cNvSpPr/>
          <p:nvPr/>
        </p:nvSpPr>
        <p:spPr>
          <a:xfrm>
            <a:off x="2963537" y="2189098"/>
            <a:ext cx="2842892" cy="256646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A6223C2-5C05-22F0-68DD-A09112BCB982}"/>
              </a:ext>
            </a:extLst>
          </p:cNvPr>
          <p:cNvSpPr/>
          <p:nvPr/>
        </p:nvSpPr>
        <p:spPr>
          <a:xfrm>
            <a:off x="1828800" y="3172857"/>
            <a:ext cx="2038120" cy="256646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2B89E5-EB01-CDD2-5039-241D70550CDB}"/>
              </a:ext>
            </a:extLst>
          </p:cNvPr>
          <p:cNvSpPr/>
          <p:nvPr/>
        </p:nvSpPr>
        <p:spPr>
          <a:xfrm>
            <a:off x="4516916" y="4129828"/>
            <a:ext cx="2346592" cy="232852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1A8BC2-FECF-CE14-FE82-6A5084BF5F79}"/>
              </a:ext>
            </a:extLst>
          </p:cNvPr>
          <p:cNvSpPr/>
          <p:nvPr/>
        </p:nvSpPr>
        <p:spPr>
          <a:xfrm>
            <a:off x="4516915" y="4364773"/>
            <a:ext cx="3216925" cy="232852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3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22035</TotalTime>
  <Words>1530</Words>
  <Application>Microsoft Macintosh PowerPoint</Application>
  <PresentationFormat>On-screen Show (16:9)</PresentationFormat>
  <Paragraphs>202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-apple-system</vt:lpstr>
      <vt:lpstr>Arial</vt:lpstr>
      <vt:lpstr>Courier</vt:lpstr>
      <vt:lpstr>Dosis</vt:lpstr>
      <vt:lpstr>Dosis ExtraLight</vt:lpstr>
      <vt:lpstr>Titillium Web Light</vt:lpstr>
      <vt:lpstr>Mowbray template</vt:lpstr>
      <vt:lpstr>07 – Cypress End-2-End   Testing Spike</vt:lpstr>
      <vt:lpstr>PowerPoint Presentation</vt:lpstr>
      <vt:lpstr>Demo</vt:lpstr>
      <vt:lpstr>Testing</vt:lpstr>
      <vt:lpstr>Automated Testing in FarmData2</vt:lpstr>
      <vt:lpstr>FarmData2 End-To-End (E2E)  Tests in Cypress</vt:lpstr>
      <vt:lpstr>Cypress Spec (Test) Files</vt:lpstr>
      <vt:lpstr>A Sample Spec</vt:lpstr>
      <vt:lpstr>Getting HTML Elements using   a data-cy Attribute</vt:lpstr>
      <vt:lpstr>Assertions and Actions</vt:lpstr>
      <vt:lpstr>What Might We Test?</vt:lpstr>
      <vt:lpstr>What’s Next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– Operating Systems and Virtual Machines</dc:title>
  <dc:creator>Braught, Grant</dc:creator>
  <cp:lastModifiedBy>Braught, Grant</cp:lastModifiedBy>
  <cp:revision>257</cp:revision>
  <dcterms:created xsi:type="dcterms:W3CDTF">2020-08-18T12:38:13Z</dcterms:created>
  <dcterms:modified xsi:type="dcterms:W3CDTF">2023-03-21T17:45:22Z</dcterms:modified>
</cp:coreProperties>
</file>