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90" r:id="rId2"/>
    <p:sldId id="323" r:id="rId3"/>
    <p:sldId id="339" r:id="rId4"/>
    <p:sldId id="337" r:id="rId5"/>
    <p:sldId id="340" r:id="rId6"/>
    <p:sldId id="330" r:id="rId7"/>
    <p:sldId id="333" r:id="rId8"/>
    <p:sldId id="334" r:id="rId9"/>
    <p:sldId id="341" r:id="rId10"/>
    <p:sldId id="332" r:id="rId11"/>
    <p:sldId id="331" r:id="rId12"/>
    <p:sldId id="329" r:id="rId13"/>
    <p:sldId id="305" r:id="rId14"/>
    <p:sldId id="301" r:id="rId15"/>
    <p:sldId id="336" r:id="rId16"/>
    <p:sldId id="326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5"/>
    <p:restoredTop sz="70735"/>
  </p:normalViewPr>
  <p:slideViewPr>
    <p:cSldViewPr snapToGrid="0" snapToObjects="1">
      <p:cViewPr varScale="1">
        <p:scale>
          <a:sx n="116" d="100"/>
          <a:sy n="116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HTML date components give us dates in MM/DD/YYYY format.</a:t>
            </a:r>
          </a:p>
          <a:p>
            <a:endParaRPr lang="en-US" dirty="0"/>
          </a:p>
          <a:p>
            <a:r>
              <a:rPr lang="en-US" dirty="0"/>
              <a:t>All </a:t>
            </a:r>
            <a:r>
              <a:rPr lang="en-US" dirty="0" err="1"/>
              <a:t>farmOS</a:t>
            </a:r>
            <a:r>
              <a:rPr lang="en-US" dirty="0"/>
              <a:t>/FarmData2 data is stored using timestamps.</a:t>
            </a:r>
          </a:p>
          <a:p>
            <a:r>
              <a:rPr lang="en-US" dirty="0"/>
              <a:t>  - So to retrieve data by date we’ll need to use timestamps in our API requests.  </a:t>
            </a:r>
          </a:p>
          <a:p>
            <a:r>
              <a:rPr lang="en-US" dirty="0"/>
              <a:t>  - So we need to be able to convert MM/DD/YYYY dates into time stamps.</a:t>
            </a:r>
          </a:p>
          <a:p>
            <a:endParaRPr lang="en-US" dirty="0"/>
          </a:p>
          <a:p>
            <a:r>
              <a:rPr lang="en-US" dirty="0"/>
              <a:t>The Harvest table should display human readable dates.</a:t>
            </a:r>
          </a:p>
          <a:p>
            <a:r>
              <a:rPr lang="en-US" dirty="0"/>
              <a:t>  - But the responses we get back will contain timestamps as dates.</a:t>
            </a:r>
          </a:p>
          <a:p>
            <a:r>
              <a:rPr lang="en-US" dirty="0"/>
              <a:t>  - So we need to be able to convert time stamps into MM/DD/YYYY dates.</a:t>
            </a:r>
          </a:p>
          <a:p>
            <a:endParaRPr lang="en-US" dirty="0"/>
          </a:p>
          <a:p>
            <a:r>
              <a:rPr lang="en-US" dirty="0"/>
              <a:t>We will use the </a:t>
            </a:r>
            <a:r>
              <a:rPr lang="en-US" dirty="0" err="1"/>
              <a:t>dayjs</a:t>
            </a:r>
            <a:r>
              <a:rPr lang="en-US" dirty="0"/>
              <a:t> library to do this.</a:t>
            </a:r>
          </a:p>
          <a:p>
            <a:r>
              <a:rPr lang="en-US" dirty="0"/>
              <a:t>  - More information in the activity.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2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saw computed properties in 05.</a:t>
            </a:r>
          </a:p>
          <a:p>
            <a:r>
              <a:rPr lang="en-US" dirty="0"/>
              <a:t>Worth a little clarification here as you’ll use them again in 06 and beyond.</a:t>
            </a:r>
          </a:p>
          <a:p>
            <a:endParaRPr lang="en-US" dirty="0"/>
          </a:p>
          <a:p>
            <a:r>
              <a:rPr lang="en-US" dirty="0"/>
              <a:t>In 05 you used this to transform the map from Crop ID to Crop Name into an array of crop names.</a:t>
            </a:r>
          </a:p>
          <a:p>
            <a:r>
              <a:rPr lang="en-US" dirty="0"/>
              <a:t>  - the computed property returned the array of crop names.</a:t>
            </a:r>
          </a:p>
          <a:p>
            <a:r>
              <a:rPr lang="en-US" dirty="0"/>
              <a:t>  - the HTML used that computed property in the v-for to populate the dropdown.</a:t>
            </a:r>
          </a:p>
          <a:p>
            <a:endParaRPr lang="en-US" dirty="0"/>
          </a:p>
          <a:p>
            <a:r>
              <a:rPr lang="en-US" dirty="0"/>
              <a:t>If the Vue Data changes</a:t>
            </a:r>
          </a:p>
          <a:p>
            <a:r>
              <a:rPr lang="en-US" dirty="0"/>
              <a:t>  - that is noticed by Vue</a:t>
            </a:r>
          </a:p>
          <a:p>
            <a:r>
              <a:rPr lang="en-US" dirty="0"/>
              <a:t>  - the computed property is recomputed</a:t>
            </a:r>
          </a:p>
          <a:p>
            <a:r>
              <a:rPr lang="en-US" dirty="0"/>
              <a:t>  - the page is re-rendered using the new value of the computed property.</a:t>
            </a:r>
          </a:p>
          <a:p>
            <a:endParaRPr lang="en-US" dirty="0"/>
          </a:p>
          <a:p>
            <a:r>
              <a:rPr lang="en-US" dirty="0"/>
              <a:t>In this assignment you’ll</a:t>
            </a:r>
          </a:p>
          <a:p>
            <a:r>
              <a:rPr lang="en-US" dirty="0"/>
              <a:t>  - request the full harvest log records from the API</a:t>
            </a:r>
          </a:p>
          <a:p>
            <a:r>
              <a:rPr lang="en-US" dirty="0"/>
              <a:t>  - store them in the Vue instance data</a:t>
            </a:r>
          </a:p>
          <a:p>
            <a:r>
              <a:rPr lang="en-US" dirty="0"/>
              <a:t>  - transform them into an array of values that match what is supposed to appear in the harvest 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11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add too much code it can be very difficult to determine where things went wrong if the page doesn’t work.</a:t>
            </a:r>
          </a:p>
          <a:p>
            <a:endParaRPr lang="en-US" dirty="0"/>
          </a:p>
          <a:p>
            <a:r>
              <a:rPr lang="en-US" dirty="0"/>
              <a:t>  - Did you convert the MM/DD/YYYY to the timestamp correctly?</a:t>
            </a:r>
          </a:p>
          <a:p>
            <a:r>
              <a:rPr lang="en-US" dirty="0"/>
              <a:t>    - If you’ve already tried to use it an make a request and put the data in the page and it doesn’t work then...</a:t>
            </a:r>
          </a:p>
          <a:p>
            <a:r>
              <a:rPr lang="en-US" dirty="0"/>
              <a:t>      - Is the problem the conversion?</a:t>
            </a:r>
          </a:p>
          <a:p>
            <a:r>
              <a:rPr lang="en-US" dirty="0"/>
              <a:t>      - The the request?</a:t>
            </a:r>
          </a:p>
          <a:p>
            <a:r>
              <a:rPr lang="en-US" dirty="0"/>
              <a:t>      - How you processed the response?</a:t>
            </a:r>
          </a:p>
          <a:p>
            <a:endParaRPr lang="en-US" dirty="0"/>
          </a:p>
          <a:p>
            <a:r>
              <a:rPr lang="en-US" dirty="0"/>
              <a:t>  - Better to do the conversion</a:t>
            </a:r>
          </a:p>
          <a:p>
            <a:r>
              <a:rPr lang="en-US" dirty="0"/>
              <a:t>    - check that it works somehow </a:t>
            </a:r>
          </a:p>
          <a:p>
            <a:r>
              <a:rPr lang="en-US" dirty="0"/>
              <a:t>      - </a:t>
            </a:r>
            <a:r>
              <a:rPr lang="en-US" dirty="0" err="1"/>
              <a:t>console.log</a:t>
            </a:r>
            <a:r>
              <a:rPr lang="en-US" dirty="0"/>
              <a:t> or </a:t>
            </a:r>
            <a:r>
              <a:rPr lang="en-US" dirty="0" err="1"/>
              <a:t>DevTools</a:t>
            </a:r>
            <a:endParaRPr lang="en-US" dirty="0"/>
          </a:p>
          <a:p>
            <a:r>
              <a:rPr lang="en-US" dirty="0"/>
              <a:t>    - Then create the request and somehow check that the URL is correct.</a:t>
            </a:r>
          </a:p>
          <a:p>
            <a:r>
              <a:rPr lang="en-US" dirty="0"/>
              <a:t>      - again </a:t>
            </a:r>
            <a:r>
              <a:rPr lang="en-US" dirty="0" err="1"/>
              <a:t>console.log</a:t>
            </a:r>
            <a:r>
              <a:rPr lang="en-US" dirty="0"/>
              <a:t> or </a:t>
            </a:r>
            <a:r>
              <a:rPr lang="en-US" dirty="0" err="1"/>
              <a:t>DevTools</a:t>
            </a:r>
            <a:endParaRPr lang="en-US" dirty="0"/>
          </a:p>
          <a:p>
            <a:r>
              <a:rPr lang="en-US" dirty="0"/>
              <a:t>    - Then make the request and somehow check that we get the right data back</a:t>
            </a:r>
          </a:p>
          <a:p>
            <a:r>
              <a:rPr lang="en-US" dirty="0"/>
              <a:t>    - Then put it into the page.</a:t>
            </a:r>
          </a:p>
          <a:p>
            <a:endParaRPr lang="en-US" dirty="0"/>
          </a:p>
          <a:p>
            <a:r>
              <a:rPr lang="en-US" dirty="0"/>
              <a:t>That way if something goes wrong you can be pretty sure it was the last thing.</a:t>
            </a:r>
          </a:p>
          <a:p>
            <a:r>
              <a:rPr lang="en-US" dirty="0"/>
              <a:t>  - Super important when you are learning and using things that are new to you.</a:t>
            </a:r>
          </a:p>
          <a:p>
            <a:r>
              <a:rPr lang="en-US" dirty="0"/>
              <a:t>  - Might be able to do bigger increments with more confidence as you get more practice.</a:t>
            </a:r>
          </a:p>
          <a:p>
            <a:r>
              <a:rPr lang="en-US" dirty="0"/>
              <a:t>  - But … bigger increments… not no increments … is still a good practice.</a:t>
            </a:r>
          </a:p>
          <a:p>
            <a:endParaRPr lang="en-US" dirty="0"/>
          </a:p>
          <a:p>
            <a:r>
              <a:rPr lang="en-US" dirty="0"/>
              <a:t>The activities all along have been structured this way.</a:t>
            </a:r>
          </a:p>
          <a:p>
            <a:r>
              <a:rPr lang="en-US" dirty="0"/>
              <a:t>This week this is extra true.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85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58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1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refer to FarmData2 we are really referring to </a:t>
            </a:r>
            <a:r>
              <a:rPr lang="en-US" dirty="0" err="1"/>
              <a:t>farmOS</a:t>
            </a:r>
            <a:r>
              <a:rPr lang="en-US" dirty="0"/>
              <a:t> with the FarmData2 modules.</a:t>
            </a:r>
          </a:p>
          <a:p>
            <a:r>
              <a:rPr lang="en-US" dirty="0"/>
              <a:t>When talking about features that </a:t>
            </a:r>
            <a:r>
              <a:rPr lang="en-US" dirty="0" err="1"/>
              <a:t>farmOS</a:t>
            </a:r>
            <a:r>
              <a:rPr lang="en-US" dirty="0"/>
              <a:t> provides I’ll try to use </a:t>
            </a:r>
            <a:r>
              <a:rPr lang="en-US" dirty="0" err="1"/>
              <a:t>farmOS</a:t>
            </a:r>
            <a:endParaRPr lang="en-US" dirty="0"/>
          </a:p>
          <a:p>
            <a:r>
              <a:rPr lang="en-US" dirty="0"/>
              <a:t>When talking specifically about features that FarmData2 adds to </a:t>
            </a:r>
            <a:r>
              <a:rPr lang="en-US" dirty="0" err="1"/>
              <a:t>farmOS</a:t>
            </a:r>
            <a:r>
              <a:rPr lang="en-US" dirty="0"/>
              <a:t> I will try to use FarmData2.</a:t>
            </a:r>
          </a:p>
          <a:p>
            <a:endParaRPr lang="en-US" dirty="0"/>
          </a:p>
          <a:p>
            <a:r>
              <a:rPr lang="en-US" dirty="0"/>
              <a:t>However, it is a little blurry </a:t>
            </a:r>
          </a:p>
          <a:p>
            <a:r>
              <a:rPr lang="en-US" dirty="0" err="1"/>
              <a:t>farmOS</a:t>
            </a:r>
            <a:r>
              <a:rPr lang="en-US" dirty="0"/>
              <a:t> is open source and its licensing allows rebranding.</a:t>
            </a:r>
          </a:p>
          <a:p>
            <a:r>
              <a:rPr lang="en-US" dirty="0"/>
              <a:t>So FarmData2 presents as if all of </a:t>
            </a:r>
            <a:r>
              <a:rPr lang="en-US" dirty="0" err="1"/>
              <a:t>farmOS</a:t>
            </a:r>
            <a:r>
              <a:rPr lang="en-US" dirty="0"/>
              <a:t> and FarmData2 are one product.</a:t>
            </a:r>
          </a:p>
          <a:p>
            <a:r>
              <a:rPr lang="en-US" dirty="0"/>
              <a:t>  - e.g. the logo up in the left.</a:t>
            </a:r>
          </a:p>
          <a:p>
            <a:endParaRPr lang="en-US" dirty="0"/>
          </a:p>
          <a:p>
            <a:r>
              <a:rPr lang="en-US" dirty="0"/>
              <a:t>The FarmData2 specific features appear (almost) exclusively in the tabs that we add</a:t>
            </a:r>
          </a:p>
          <a:p>
            <a:r>
              <a:rPr lang="en-US" dirty="0"/>
              <a:t>  - FD2Example (only for developers and learning)</a:t>
            </a:r>
          </a:p>
          <a:p>
            <a:r>
              <a:rPr lang="en-US" dirty="0"/>
              <a:t>  - FD2School (only for learning)</a:t>
            </a:r>
          </a:p>
          <a:p>
            <a:r>
              <a:rPr lang="en-US" dirty="0"/>
              <a:t>  - </a:t>
            </a:r>
            <a:r>
              <a:rPr lang="en-US" dirty="0" err="1"/>
              <a:t>FieldKit</a:t>
            </a:r>
            <a:r>
              <a:rPr lang="en-US" dirty="0"/>
              <a:t> – features (primarily) for use on mobile devices in the field.</a:t>
            </a:r>
          </a:p>
          <a:p>
            <a:r>
              <a:rPr lang="en-US" dirty="0"/>
              <a:t>  - </a:t>
            </a:r>
            <a:r>
              <a:rPr lang="en-US" dirty="0" err="1"/>
              <a:t>BarnKit</a:t>
            </a:r>
            <a:r>
              <a:rPr lang="en-US" dirty="0"/>
              <a:t> – features (primarily) for use on desktop in the barn.</a:t>
            </a:r>
          </a:p>
          <a:p>
            <a:endParaRPr lang="en-US" dirty="0"/>
          </a:p>
          <a:p>
            <a:r>
              <a:rPr lang="en-US" dirty="0"/>
              <a:t>Features accessed through other tabs or the “Hamburger Menu” are features provided by </a:t>
            </a:r>
            <a:r>
              <a:rPr lang="en-US" dirty="0" err="1"/>
              <a:t>FarmOS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40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in Summer 23.</a:t>
            </a:r>
          </a:p>
        </p:txBody>
      </p:sp>
    </p:spTree>
    <p:extLst>
      <p:ext uri="{BB962C8B-B14F-4D97-AF65-F5344CB8AC3E}">
        <p14:creationId xmlns:p14="http://schemas.microsoft.com/office/powerpoint/2010/main" val="279973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  <a:p>
            <a:r>
              <a:rPr lang="en-US" dirty="0"/>
              <a:t>  - Essentially how to place content on the page.</a:t>
            </a:r>
          </a:p>
          <a:p>
            <a:endParaRPr lang="en-US" dirty="0"/>
          </a:p>
          <a:p>
            <a:r>
              <a:rPr lang="en-US" dirty="0"/>
              <a:t>JavaScript and Vue Data Binding</a:t>
            </a:r>
          </a:p>
          <a:p>
            <a:r>
              <a:rPr lang="en-US" dirty="0"/>
              <a:t>  - How to make that content dynamic</a:t>
            </a:r>
          </a:p>
          <a:p>
            <a:r>
              <a:rPr lang="en-US" dirty="0"/>
              <a:t>  - Using the </a:t>
            </a:r>
            <a:r>
              <a:rPr lang="en-US" dirty="0" err="1"/>
              <a:t>Vue.js</a:t>
            </a:r>
            <a:r>
              <a:rPr lang="en-US" dirty="0"/>
              <a:t> framework.</a:t>
            </a:r>
          </a:p>
          <a:p>
            <a:endParaRPr lang="en-US" dirty="0"/>
          </a:p>
          <a:p>
            <a:r>
              <a:rPr lang="en-US" dirty="0"/>
              <a:t>Vue Events and JavaScript Functions</a:t>
            </a:r>
          </a:p>
          <a:p>
            <a:r>
              <a:rPr lang="en-US" dirty="0"/>
              <a:t>  - How to make code you write to run when the user does something</a:t>
            </a:r>
          </a:p>
          <a:p>
            <a:r>
              <a:rPr lang="en-US" dirty="0"/>
              <a:t>    - I.e. When the user clicks a button.</a:t>
            </a:r>
          </a:p>
          <a:p>
            <a:r>
              <a:rPr lang="en-US" dirty="0"/>
              <a:t>  - How to make the page more responsive and user friendly.</a:t>
            </a:r>
          </a:p>
          <a:p>
            <a:endParaRPr lang="en-US" dirty="0"/>
          </a:p>
          <a:p>
            <a:r>
              <a:rPr lang="en-US" dirty="0"/>
              <a:t>Web API’s</a:t>
            </a:r>
          </a:p>
          <a:p>
            <a:r>
              <a:rPr lang="en-US" dirty="0"/>
              <a:t>  - How to request data from a back-end database</a:t>
            </a:r>
          </a:p>
          <a:p>
            <a:r>
              <a:rPr lang="en-US" dirty="0"/>
              <a:t>  - How to incorporate that data into the front-end user application.</a:t>
            </a:r>
          </a:p>
          <a:p>
            <a:endParaRPr lang="en-US" dirty="0"/>
          </a:p>
          <a:p>
            <a:r>
              <a:rPr lang="en-US" dirty="0"/>
              <a:t>FarmData2 / </a:t>
            </a:r>
            <a:r>
              <a:rPr lang="en-US" dirty="0" err="1"/>
              <a:t>farmOS</a:t>
            </a:r>
            <a:r>
              <a:rPr lang="en-US" dirty="0"/>
              <a:t> API</a:t>
            </a:r>
          </a:p>
          <a:p>
            <a:r>
              <a:rPr lang="en-US" dirty="0"/>
              <a:t>  - How we will get data from </a:t>
            </a:r>
            <a:r>
              <a:rPr lang="en-US" dirty="0" err="1"/>
              <a:t>farmOS</a:t>
            </a:r>
            <a:r>
              <a:rPr lang="en-US" dirty="0"/>
              <a:t> / FarmData2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of the features you’ll add in this activity.</a:t>
            </a:r>
          </a:p>
          <a:p>
            <a:endParaRPr lang="en-US" dirty="0"/>
          </a:p>
          <a:p>
            <a:r>
              <a:rPr lang="en-US" dirty="0"/>
              <a:t>The form for setting up the report is as it was at the end of the the prior activity.</a:t>
            </a:r>
          </a:p>
          <a:p>
            <a:r>
              <a:rPr lang="en-US" dirty="0"/>
              <a:t>  - The Crop and Area are populated from the database</a:t>
            </a:r>
          </a:p>
          <a:p>
            <a:r>
              <a:rPr lang="en-US" dirty="0"/>
              <a:t>  - via the computed properties that use the maps from:</a:t>
            </a:r>
          </a:p>
          <a:p>
            <a:r>
              <a:rPr lang="en-US" dirty="0"/>
              <a:t>    - Crop id t o Crop Name map</a:t>
            </a:r>
          </a:p>
          <a:p>
            <a:r>
              <a:rPr lang="en-US" dirty="0"/>
              <a:t>    - Area id to area Name map</a:t>
            </a:r>
          </a:p>
          <a:p>
            <a:endParaRPr lang="en-US" dirty="0"/>
          </a:p>
          <a:p>
            <a:r>
              <a:rPr lang="en-US" dirty="0"/>
              <a:t>After this activity, when you click the Generate Report button</a:t>
            </a:r>
          </a:p>
          <a:p>
            <a:r>
              <a:rPr lang="en-US" dirty="0"/>
              <a:t>  - The harvest report table will be loaded with rows that come from the database</a:t>
            </a:r>
          </a:p>
          <a:p>
            <a:r>
              <a:rPr lang="en-US" dirty="0"/>
              <a:t>    - Real harvests that occurred on the Dickinson farm.</a:t>
            </a:r>
          </a:p>
          <a:p>
            <a:r>
              <a:rPr lang="en-US" dirty="0"/>
              <a:t>  - The Crop filter will work</a:t>
            </a:r>
          </a:p>
          <a:p>
            <a:r>
              <a:rPr lang="en-US" dirty="0"/>
              <a:t>  - The Area filter will work if you do some of the extras.</a:t>
            </a:r>
          </a:p>
          <a:p>
            <a:endParaRPr lang="en-US" dirty="0"/>
          </a:p>
          <a:p>
            <a:r>
              <a:rPr lang="en-US" dirty="0"/>
              <a:t>Notes:</a:t>
            </a:r>
          </a:p>
          <a:p>
            <a:r>
              <a:rPr lang="en-US" dirty="0"/>
              <a:t>  - The default dates contain Kale and </a:t>
            </a:r>
            <a:r>
              <a:rPr lang="en-US" dirty="0" err="1"/>
              <a:t>Bokchoi</a:t>
            </a:r>
            <a:r>
              <a:rPr lang="en-US" dirty="0"/>
              <a:t> at least (may be others)</a:t>
            </a:r>
          </a:p>
          <a:p>
            <a:r>
              <a:rPr lang="en-US" dirty="0"/>
              <a:t>  - The UX here has issues</a:t>
            </a:r>
          </a:p>
          <a:p>
            <a:r>
              <a:rPr lang="en-US" dirty="0"/>
              <a:t>    - Not a great design but was fine for learning the technologies.</a:t>
            </a:r>
          </a:p>
          <a:p>
            <a:r>
              <a:rPr lang="en-US" dirty="0"/>
              <a:t>      - If you change the dates the report does not regenerate.</a:t>
            </a:r>
          </a:p>
          <a:p>
            <a:r>
              <a:rPr lang="en-US" dirty="0"/>
              <a:t>      - You can click generate again – but records are just appended to the end.</a:t>
            </a:r>
          </a:p>
          <a:p>
            <a:r>
              <a:rPr lang="en-US" dirty="0"/>
              <a:t>  - The real FarmData2 features behave better.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 little about how </a:t>
            </a:r>
            <a:r>
              <a:rPr lang="en-US" dirty="0" err="1"/>
              <a:t>farmOS</a:t>
            </a:r>
            <a:r>
              <a:rPr lang="en-US" dirty="0"/>
              <a:t> and FarmData2 organizes the data.</a:t>
            </a:r>
          </a:p>
          <a:p>
            <a:endParaRPr lang="en-US" dirty="0"/>
          </a:p>
          <a:p>
            <a:r>
              <a:rPr lang="en-US" dirty="0"/>
              <a:t>A few examples:</a:t>
            </a:r>
          </a:p>
          <a:p>
            <a:r>
              <a:rPr lang="en-US" dirty="0"/>
              <a:t>  - A seeding log represents planting of seeds for a specific crop in a specific area </a:t>
            </a:r>
          </a:p>
          <a:p>
            <a:r>
              <a:rPr lang="en-US" dirty="0"/>
              <a:t>    - by the person who did it on the day they did it.</a:t>
            </a:r>
          </a:p>
          <a:p>
            <a:r>
              <a:rPr lang="en-US" dirty="0"/>
              <a:t>    - This creates a Planting asset.</a:t>
            </a:r>
          </a:p>
          <a:p>
            <a:r>
              <a:rPr lang="en-US" dirty="0"/>
              <a:t>  - A transplanting log represents the movement of a Planting asset from a greenhouse to a field </a:t>
            </a:r>
          </a:p>
          <a:p>
            <a:r>
              <a:rPr lang="en-US" dirty="0"/>
              <a:t>     - by the person who did it on the day they did it.</a:t>
            </a:r>
          </a:p>
          <a:p>
            <a:r>
              <a:rPr lang="en-US" dirty="0"/>
              <a:t>  - A harvesting log represents the removal of a Planting asset from a field. </a:t>
            </a:r>
          </a:p>
          <a:p>
            <a:r>
              <a:rPr lang="en-US" dirty="0"/>
              <a:t>     - by the person who did it on the day they did it.</a:t>
            </a:r>
          </a:p>
          <a:p>
            <a:r>
              <a:rPr lang="en-US" dirty="0"/>
              <a:t>     - modifies the Planting to indicate that it is “done” (i.e. no longer in a field).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1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examples:</a:t>
            </a:r>
          </a:p>
          <a:p>
            <a:r>
              <a:rPr lang="en-US" dirty="0"/>
              <a:t>  - A Planting asset will contain the ids of the Area and Crop that are planted.</a:t>
            </a:r>
          </a:p>
          <a:p>
            <a:r>
              <a:rPr lang="en-US" dirty="0"/>
              <a:t>  - Those ids will indicate the vocabulary term representing the area or the crop.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This ensures that the </a:t>
            </a:r>
            <a:r>
              <a:rPr lang="en-US" dirty="0" err="1"/>
              <a:t>Chuau</a:t>
            </a:r>
            <a:r>
              <a:rPr lang="en-US" dirty="0"/>
              <a:t> greenhouse is always </a:t>
            </a:r>
            <a:r>
              <a:rPr lang="en-US" dirty="0" err="1"/>
              <a:t>Chuau</a:t>
            </a:r>
            <a:r>
              <a:rPr lang="en-US" dirty="0"/>
              <a:t> and not </a:t>
            </a:r>
            <a:r>
              <a:rPr lang="en-US" dirty="0" err="1"/>
              <a:t>chuau</a:t>
            </a:r>
            <a:r>
              <a:rPr lang="en-US" dirty="0"/>
              <a:t> or </a:t>
            </a:r>
            <a:r>
              <a:rPr lang="en-US" dirty="0" err="1"/>
              <a:t>Chewau</a:t>
            </a:r>
            <a:r>
              <a:rPr lang="en-US" dirty="0"/>
              <a:t> by mistake.</a:t>
            </a:r>
          </a:p>
          <a:p>
            <a:r>
              <a:rPr lang="en-US" dirty="0"/>
              <a:t>Similarly, it ensures that Broccoli is always Broccoli and not </a:t>
            </a:r>
            <a:r>
              <a:rPr lang="en-US" dirty="0" err="1"/>
              <a:t>Brocolli</a:t>
            </a:r>
            <a:r>
              <a:rPr lang="en-US" dirty="0"/>
              <a:t> by mistake.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4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saw the /</a:t>
            </a:r>
            <a:r>
              <a:rPr lang="en-US" dirty="0" err="1"/>
              <a:t>farm.json</a:t>
            </a:r>
            <a:r>
              <a:rPr lang="en-US" dirty="0"/>
              <a:t> endpoint last 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8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saw the </a:t>
            </a:r>
            <a:r>
              <a:rPr lang="en-US" dirty="0" err="1"/>
              <a:t>getCropIDToNameMap</a:t>
            </a:r>
            <a:r>
              <a:rPr lang="en-US" dirty="0"/>
              <a:t> and (possibly) the </a:t>
            </a:r>
            <a:r>
              <a:rPr lang="en-US" dirty="0" err="1"/>
              <a:t>getAreaIDToNameMap</a:t>
            </a:r>
            <a:r>
              <a:rPr lang="en-US" dirty="0"/>
              <a:t> in the last homework.</a:t>
            </a:r>
          </a:p>
          <a:p>
            <a:endParaRPr lang="en-US" dirty="0"/>
          </a:p>
          <a:p>
            <a:r>
              <a:rPr lang="en-US" dirty="0"/>
              <a:t>There are others for working with individual records (i.e. an Asset or a Log).</a:t>
            </a:r>
          </a:p>
          <a:p>
            <a:r>
              <a:rPr lang="en-US" dirty="0"/>
              <a:t>  - get, create, update, delete</a:t>
            </a:r>
          </a:p>
          <a:p>
            <a:endParaRPr lang="en-US" dirty="0"/>
          </a:p>
          <a:p>
            <a:r>
              <a:rPr lang="en-US" dirty="0"/>
              <a:t>These are all documented in FarmData2 via the documentation that you generated in the last activity</a:t>
            </a:r>
          </a:p>
          <a:p>
            <a:r>
              <a:rPr lang="en-US" dirty="0"/>
              <a:t>  - You will be using that documentation again in this activity.</a:t>
            </a:r>
          </a:p>
          <a:p>
            <a:endParaRPr lang="en-US" dirty="0"/>
          </a:p>
          <a:p>
            <a:r>
              <a:rPr lang="en-US" dirty="0"/>
              <a:t>Want to talk some more about the last function listed here</a:t>
            </a:r>
          </a:p>
          <a:p>
            <a:r>
              <a:rPr lang="en-US" dirty="0"/>
              <a:t>  - </a:t>
            </a:r>
            <a:r>
              <a:rPr lang="en-US" dirty="0" err="1"/>
              <a:t>getAllPages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1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when requesting a collection of logs </a:t>
            </a:r>
          </a:p>
          <a:p>
            <a:r>
              <a:rPr lang="en-US" dirty="0"/>
              <a:t>  - E.g. all of the harvest logs in a range of dates…</a:t>
            </a:r>
          </a:p>
          <a:p>
            <a:r>
              <a:rPr lang="en-US" dirty="0"/>
              <a:t>  - the API may not give us all of the data at once…</a:t>
            </a:r>
          </a:p>
          <a:p>
            <a:endParaRPr lang="en-US" dirty="0"/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Here we see a request that was for harvest logs over a large date range.</a:t>
            </a:r>
          </a:p>
          <a:p>
            <a:r>
              <a:rPr lang="en-US" dirty="0"/>
              <a:t>Responses that may contain multiple pages have some header information before the list of records.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The header information contains properties:  </a:t>
            </a:r>
          </a:p>
          <a:p>
            <a:r>
              <a:rPr lang="en-US" dirty="0"/>
              <a:t>  - self</a:t>
            </a:r>
          </a:p>
          <a:p>
            <a:r>
              <a:rPr lang="en-US" dirty="0"/>
              <a:t>    - gives the URL of the API </a:t>
            </a:r>
            <a:r>
              <a:rPr lang="en-US" dirty="0" err="1"/>
              <a:t>reequst</a:t>
            </a:r>
            <a:r>
              <a:rPr lang="en-US" dirty="0"/>
              <a:t> that was used to make the request that returned this page of results.</a:t>
            </a:r>
          </a:p>
          <a:p>
            <a:r>
              <a:rPr lang="en-US" dirty="0"/>
              <a:t>  - first</a:t>
            </a:r>
          </a:p>
          <a:p>
            <a:r>
              <a:rPr lang="en-US" dirty="0"/>
              <a:t>    - gives the URL for an API request that will return the first page of results.</a:t>
            </a:r>
          </a:p>
          <a:p>
            <a:r>
              <a:rPr lang="en-US" dirty="0"/>
              <a:t>  - last</a:t>
            </a:r>
          </a:p>
          <a:p>
            <a:r>
              <a:rPr lang="en-US" dirty="0"/>
              <a:t>    - gives the URL for an API request that will return the last page of results.</a:t>
            </a:r>
          </a:p>
          <a:p>
            <a:r>
              <a:rPr lang="en-US" dirty="0"/>
              <a:t>  - next</a:t>
            </a:r>
          </a:p>
          <a:p>
            <a:r>
              <a:rPr lang="en-US" dirty="0"/>
              <a:t>    - gives the URL for an API request that will return the next page of results after this one.</a:t>
            </a:r>
          </a:p>
          <a:p>
            <a:endParaRPr lang="en-US" dirty="0"/>
          </a:p>
          <a:p>
            <a:r>
              <a:rPr lang="en-US" dirty="0"/>
              <a:t>So to get all of the results we would:</a:t>
            </a:r>
          </a:p>
          <a:p>
            <a:r>
              <a:rPr lang="en-US" dirty="0"/>
              <a:t>  - Repeatedly use the next property to request the next page of results.</a:t>
            </a:r>
          </a:p>
          <a:p>
            <a:r>
              <a:rPr lang="en-US" dirty="0"/>
              <a:t>  - Until self == last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26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an endpoint and an existing array the </a:t>
            </a:r>
            <a:r>
              <a:rPr lang="en-US" dirty="0" err="1"/>
              <a:t>getAllPages</a:t>
            </a:r>
            <a:r>
              <a:rPr lang="en-US" dirty="0"/>
              <a:t> function</a:t>
            </a:r>
          </a:p>
          <a:p>
            <a:r>
              <a:rPr lang="en-US" dirty="0"/>
              <a:t>  - add all of the records (logs, assets) that are returned on all pages to the array.</a:t>
            </a:r>
          </a:p>
          <a:p>
            <a:endParaRPr lang="en-US" dirty="0"/>
          </a:p>
          <a:p>
            <a:r>
              <a:rPr lang="en-US" dirty="0"/>
              <a:t>Always a good idea to indicate errors in some way.</a:t>
            </a:r>
          </a:p>
          <a:p>
            <a:r>
              <a:rPr lang="en-US" dirty="0"/>
              <a:t>  - Here we log them to the console.</a:t>
            </a:r>
          </a:p>
          <a:p>
            <a:endParaRPr lang="en-US" dirty="0"/>
          </a:p>
          <a:p>
            <a:r>
              <a:rPr lang="en-US" dirty="0"/>
              <a:t>If the results array is actually in the data property of the Vue instance…</a:t>
            </a:r>
          </a:p>
          <a:p>
            <a:r>
              <a:rPr lang="en-US" dirty="0"/>
              <a:t>  - we can omit the then because we don’t need to do anything</a:t>
            </a:r>
          </a:p>
          <a:p>
            <a:r>
              <a:rPr lang="en-US" dirty="0"/>
              <a:t>  - When you implement your page you’ll see that Vue data binding will take care of everything.</a:t>
            </a:r>
          </a:p>
          <a:p>
            <a:r>
              <a:rPr lang="en-US" dirty="0"/>
              <a:t>    - </a:t>
            </a:r>
            <a:r>
              <a:rPr lang="en-US" dirty="0" err="1"/>
              <a:t>getAllPages</a:t>
            </a:r>
            <a:r>
              <a:rPr lang="en-US" dirty="0"/>
              <a:t> adds each page of results to the array as it is returned from the server.</a:t>
            </a:r>
          </a:p>
          <a:p>
            <a:r>
              <a:rPr lang="en-US" dirty="0"/>
              <a:t>    - because the array is in the data property of the Vue instance</a:t>
            </a:r>
          </a:p>
          <a:p>
            <a:r>
              <a:rPr lang="en-US" dirty="0"/>
              <a:t>      - Vue will notice that the array has changed</a:t>
            </a:r>
          </a:p>
          <a:p>
            <a:r>
              <a:rPr lang="en-US" dirty="0"/>
              <a:t>      - It will then update any computed properties that use the data and the page will re-render.</a:t>
            </a:r>
          </a:p>
          <a:p>
            <a:r>
              <a:rPr lang="en-US" dirty="0"/>
              <a:t>       - This is just like what we saw with the crop and area dropdowns.</a:t>
            </a:r>
          </a:p>
          <a:p>
            <a:r>
              <a:rPr lang="en-US" dirty="0"/>
              <a:t>  - This is extra nice when there are lots of results</a:t>
            </a:r>
          </a:p>
          <a:p>
            <a:r>
              <a:rPr lang="en-US" dirty="0"/>
              <a:t>    - the page will be re-rendered each time a new page of results is added to the array.</a:t>
            </a:r>
          </a:p>
          <a:p>
            <a:r>
              <a:rPr lang="en-US" dirty="0"/>
              <a:t>    - so we don’t have to wait for all of the pages to be returned before we see anything.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6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1.farmos.org/development/ap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9314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06 – </a:t>
            </a:r>
            <a:r>
              <a:rPr lang="en-US" alt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farmOS</a:t>
            </a: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 / FarmData2</a:t>
            </a:r>
            <a:b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</a:br>
            <a:r>
              <a:rPr lang="en-US" alt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	 API Spike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7F536-0759-BE4E-81A7-BA9D12C78A28}"/>
              </a:ext>
            </a:extLst>
          </p:cNvPr>
          <p:cNvSpPr txBox="1"/>
          <p:nvPr/>
        </p:nvSpPr>
        <p:spPr>
          <a:xfrm>
            <a:off x="762000" y="2108242"/>
            <a:ext cx="2701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290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Prof.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Braught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1C969-1038-8742-B137-FB669E3C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6374">
            <a:off x="516532" y="3335923"/>
            <a:ext cx="1471463" cy="85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38D99-FF50-E145-829D-7402AE772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4154">
            <a:off x="2184119" y="2976027"/>
            <a:ext cx="3035300" cy="1943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956144-86D0-F048-BC3B-52BD7EDB6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1278">
            <a:off x="4879896" y="2829061"/>
            <a:ext cx="1636238" cy="20966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 descr="Dickinson College Farm receives $300,000 grant from EPA.">
            <a:extLst>
              <a:ext uri="{FF2B5EF4-FFF2-40B4-BE49-F238E27FC236}">
                <a16:creationId xmlns:a16="http://schemas.microsoft.com/office/drawing/2014/main" id="{C17901AE-DF61-EF4C-999C-FFBCF4B0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987">
            <a:off x="5536057" y="683197"/>
            <a:ext cx="3458288" cy="2306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3C3F-C020-AA12-0775-465CEC70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3278"/>
            <a:ext cx="6761100" cy="857400"/>
          </a:xfrm>
        </p:spPr>
        <p:txBody>
          <a:bodyPr/>
          <a:lstStyle/>
          <a:p>
            <a:r>
              <a:rPr lang="en-US" sz="2800" dirty="0"/>
              <a:t>Time Stamps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091C7-B940-608D-4FF5-5F43A55D4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842" y="980501"/>
            <a:ext cx="7357065" cy="3733549"/>
          </a:xfrm>
        </p:spPr>
        <p:txBody>
          <a:bodyPr/>
          <a:lstStyle/>
          <a:p>
            <a:r>
              <a:rPr lang="en-US" sz="2000" dirty="0" err="1"/>
              <a:t>farmOS</a:t>
            </a:r>
            <a:r>
              <a:rPr lang="en-US" sz="2000" dirty="0"/>
              <a:t> / FarmData2 store dates using </a:t>
            </a:r>
            <a:r>
              <a:rPr lang="en-US" sz="2000" b="1" i="1" dirty="0"/>
              <a:t>Unix Time Stamps</a:t>
            </a:r>
            <a:r>
              <a:rPr lang="en-US" sz="2000" dirty="0"/>
              <a:t>.</a:t>
            </a:r>
          </a:p>
          <a:p>
            <a:pPr lvl="1"/>
            <a:r>
              <a:rPr lang="en-US" sz="1800" dirty="0"/>
              <a:t>A </a:t>
            </a:r>
            <a:r>
              <a:rPr lang="en-US" sz="1800" i="1" dirty="0"/>
              <a:t>Unix Time Stamp </a:t>
            </a:r>
            <a:r>
              <a:rPr lang="en-US" sz="1800" dirty="0"/>
              <a:t>is a 32-bit two’s complement integer representing the number of seconds since (or before) 00:00:00 January 1, 1970.</a:t>
            </a:r>
          </a:p>
          <a:p>
            <a:pPr marL="533400" lvl="1" indent="0">
              <a:buNone/>
            </a:pPr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533400" lvl="1" indent="0">
              <a:buNone/>
            </a:pPr>
            <a:endParaRPr lang="en-US" sz="2000" dirty="0"/>
          </a:p>
          <a:p>
            <a:pPr lvl="1"/>
            <a:r>
              <a:rPr lang="en-US" sz="1800" dirty="0"/>
              <a:t>We use the </a:t>
            </a:r>
            <a:r>
              <a:rPr lang="en-US" sz="1800" dirty="0" err="1">
                <a:latin typeface="Courier" pitchFamily="2" charset="0"/>
              </a:rPr>
              <a:t>dayjs</a:t>
            </a:r>
            <a:r>
              <a:rPr lang="en-US" sz="1800" dirty="0"/>
              <a:t> library for manipulating dates.</a:t>
            </a:r>
          </a:p>
          <a:p>
            <a:pPr lvl="2"/>
            <a:r>
              <a:rPr lang="en-US" sz="1600" dirty="0"/>
              <a:t>MM/DD/YYYY → Timestamp</a:t>
            </a:r>
          </a:p>
          <a:p>
            <a:pPr lvl="2"/>
            <a:r>
              <a:rPr lang="en-US" sz="1600" dirty="0"/>
              <a:t>Timestamp → MM/DD/YYYY</a:t>
            </a:r>
          </a:p>
          <a:p>
            <a:pPr lvl="2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1BB6C-30BD-C772-BFBE-92F170E07C3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92C17-AF45-DD7A-7443-D839BD27B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2" y="2362431"/>
            <a:ext cx="6871196" cy="13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2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44BC-6827-5947-F954-FC68D437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30162"/>
            <a:ext cx="6761100" cy="857400"/>
          </a:xfrm>
        </p:spPr>
        <p:txBody>
          <a:bodyPr/>
          <a:lstStyle/>
          <a:p>
            <a:r>
              <a:rPr lang="en-US" sz="2800" dirty="0"/>
              <a:t>Computed Properties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27199-A27D-3597-DFE2-6257AAA9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887562"/>
            <a:ext cx="6839637" cy="3826488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Computed Property</a:t>
            </a:r>
            <a:r>
              <a:rPr lang="en-US" sz="2000" dirty="0"/>
              <a:t> in Vue is used to transform data in the Vue instance into a different format for rendering.</a:t>
            </a:r>
          </a:p>
          <a:p>
            <a:pPr lvl="1"/>
            <a:r>
              <a:rPr lang="en-US" sz="1800" dirty="0"/>
              <a:t>Function name is used like a property in the Vue </a:t>
            </a:r>
            <a:r>
              <a:rPr lang="en-US" sz="1800" dirty="0">
                <a:latin typeface="Courier" pitchFamily="2" charset="0"/>
              </a:rPr>
              <a:t>data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Never change Vue </a:t>
            </a:r>
            <a:r>
              <a:rPr lang="en-US" sz="1800" dirty="0">
                <a:latin typeface="Courier" pitchFamily="2" charset="0"/>
              </a:rPr>
              <a:t>data</a:t>
            </a:r>
            <a:r>
              <a:rPr lang="en-US" sz="1800" dirty="0"/>
              <a:t> in a computed property.</a:t>
            </a:r>
          </a:p>
          <a:p>
            <a:pPr lvl="1"/>
            <a:r>
              <a:rPr lang="en-US" sz="1800" dirty="0"/>
              <a:t>When </a:t>
            </a:r>
            <a:r>
              <a:rPr lang="en-US" sz="1800" dirty="0">
                <a:latin typeface="Courier" pitchFamily="2" charset="0"/>
              </a:rPr>
              <a:t>data</a:t>
            </a:r>
            <a:r>
              <a:rPr lang="en-US" sz="1800" dirty="0"/>
              <a:t> changes the computed property is updated.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28B47-FD45-DB4A-51C3-18BF4B2B582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9B81F-9A78-4DE9-3CC4-3D9DC32BC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3053706"/>
            <a:ext cx="4312253" cy="1795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8065E9-5781-0366-AE88-FC5C7E014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865" y="3254421"/>
            <a:ext cx="4596179" cy="140127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ADFF6E-E256-E2DE-652F-E7CE751CCC2C}"/>
              </a:ext>
            </a:extLst>
          </p:cNvPr>
          <p:cNvSpPr/>
          <p:nvPr/>
        </p:nvSpPr>
        <p:spPr>
          <a:xfrm>
            <a:off x="5426377" y="3588355"/>
            <a:ext cx="2027103" cy="227926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53750A6-BB76-B048-82AB-23F737511B9E}"/>
              </a:ext>
            </a:extLst>
          </p:cNvPr>
          <p:cNvSpPr/>
          <p:nvPr/>
        </p:nvSpPr>
        <p:spPr>
          <a:xfrm>
            <a:off x="406356" y="3398218"/>
            <a:ext cx="3902759" cy="55684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0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CDEA-7682-2E4D-A6F9-BB6D713D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Practice Incremental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1E090-FDEA-2B4A-8EB5-F485C03FB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Work in very small increments.</a:t>
            </a:r>
          </a:p>
          <a:p>
            <a:pPr lvl="1"/>
            <a:r>
              <a:rPr lang="en-US" sz="2000" dirty="0"/>
              <a:t>Add a small bit of code</a:t>
            </a:r>
          </a:p>
          <a:p>
            <a:pPr lvl="1"/>
            <a:r>
              <a:rPr lang="en-US" sz="2000" dirty="0"/>
              <a:t>Find some way to verify that it works</a:t>
            </a:r>
          </a:p>
          <a:p>
            <a:pPr lvl="2"/>
            <a:r>
              <a:rPr lang="en-US" sz="1800" dirty="0"/>
              <a:t>Use the page</a:t>
            </a:r>
          </a:p>
          <a:p>
            <a:pPr lvl="2"/>
            <a:r>
              <a:rPr lang="en-US" sz="1800" dirty="0"/>
              <a:t>Use </a:t>
            </a:r>
            <a:r>
              <a:rPr lang="en-US" sz="1800" dirty="0" err="1">
                <a:latin typeface="Courier" pitchFamily="2" charset="0"/>
              </a:rPr>
              <a:t>console.log</a:t>
            </a:r>
            <a:endParaRPr lang="en-US" sz="1800" dirty="0">
              <a:latin typeface="Courier" pitchFamily="2" charset="0"/>
            </a:endParaRPr>
          </a:p>
          <a:p>
            <a:pPr lvl="2"/>
            <a:r>
              <a:rPr lang="en-US" sz="1800" dirty="0"/>
              <a:t>Use the </a:t>
            </a:r>
            <a:r>
              <a:rPr lang="en-US" sz="1800" dirty="0" err="1"/>
              <a:t>DevTools</a:t>
            </a:r>
            <a:r>
              <a:rPr lang="en-US" sz="1800" dirty="0"/>
              <a:t> </a:t>
            </a:r>
          </a:p>
          <a:p>
            <a:pPr lvl="2"/>
            <a:r>
              <a:rPr lang="en-US" sz="1800" dirty="0"/>
              <a:t>Use Vue </a:t>
            </a:r>
            <a:r>
              <a:rPr lang="en-US" sz="1800" dirty="0" err="1"/>
              <a:t>DevTools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6C3B1-6A7C-C944-906F-92D3A602A04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29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57DD-466D-9740-8F7A-B97A55F9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86233"/>
            <a:ext cx="6761100" cy="857400"/>
          </a:xfrm>
        </p:spPr>
        <p:txBody>
          <a:bodyPr/>
          <a:lstStyle/>
          <a:p>
            <a:r>
              <a:rPr lang="en-US" sz="3200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F0751-8E37-A04F-A797-FB9D524A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454227"/>
            <a:ext cx="6761100" cy="2093204"/>
          </a:xfrm>
        </p:spPr>
        <p:txBody>
          <a:bodyPr/>
          <a:lstStyle/>
          <a:p>
            <a:r>
              <a:rPr lang="en-US" sz="1800" dirty="0"/>
              <a:t>Activity 06</a:t>
            </a:r>
          </a:p>
          <a:p>
            <a:pPr lvl="1"/>
            <a:r>
              <a:rPr lang="en-US" sz="1800" dirty="0"/>
              <a:t>Due next Wednesday at noon.</a:t>
            </a:r>
          </a:p>
          <a:p>
            <a:pPr lvl="1"/>
            <a:endParaRPr lang="en-US" sz="1800" dirty="0"/>
          </a:p>
          <a:p>
            <a:r>
              <a:rPr lang="en-US" sz="1800" dirty="0"/>
              <a:t>Reading and prepare for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B3E9-390E-FD4B-BFFF-2FA8A3EED4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30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14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7988B-33F3-A942-9AAA-8F13F49273FC}"/>
              </a:ext>
            </a:extLst>
          </p:cNvPr>
          <p:cNvSpPr/>
          <p:nvPr/>
        </p:nvSpPr>
        <p:spPr>
          <a:xfrm>
            <a:off x="639763" y="3859879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C66D0-81C6-3A46-9D40-899A8513E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487" y="3134486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F138-1D27-3145-6F39-01EA7EB9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19" y="121879"/>
            <a:ext cx="6761100" cy="857400"/>
          </a:xfrm>
        </p:spPr>
        <p:txBody>
          <a:bodyPr/>
          <a:lstStyle/>
          <a:p>
            <a:r>
              <a:rPr lang="en-US" dirty="0"/>
              <a:t>Drupal, </a:t>
            </a:r>
            <a:r>
              <a:rPr lang="en-US" dirty="0" err="1"/>
              <a:t>farmOS</a:t>
            </a:r>
            <a:r>
              <a:rPr lang="en-US" dirty="0"/>
              <a:t>, FarmData2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E741E-E63C-6776-EC39-AD628BF9189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0D4C1B-02BF-10E3-DBEA-E58680125D9B}"/>
              </a:ext>
            </a:extLst>
          </p:cNvPr>
          <p:cNvSpPr/>
          <p:nvPr/>
        </p:nvSpPr>
        <p:spPr>
          <a:xfrm>
            <a:off x="256970" y="3308309"/>
            <a:ext cx="2930487" cy="8593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Drupal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A10E0E-B1FE-1889-9106-9EF0D9280170}"/>
              </a:ext>
            </a:extLst>
          </p:cNvPr>
          <p:cNvSpPr/>
          <p:nvPr/>
        </p:nvSpPr>
        <p:spPr>
          <a:xfrm>
            <a:off x="365919" y="1303892"/>
            <a:ext cx="2689411" cy="2334780"/>
          </a:xfrm>
          <a:prstGeom prst="roundRect">
            <a:avLst>
              <a:gd name="adj" fmla="val 5067"/>
            </a:avLst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D366-181E-A465-5F8E-18A3BAB4BC40}"/>
              </a:ext>
            </a:extLst>
          </p:cNvPr>
          <p:cNvSpPr txBox="1"/>
          <p:nvPr/>
        </p:nvSpPr>
        <p:spPr>
          <a:xfrm>
            <a:off x="639763" y="148625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farmOS</a:t>
            </a:r>
            <a:endParaRPr lang="en-US" sz="1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C3BE8A-ED92-E94D-20A0-273145346628}"/>
              </a:ext>
            </a:extLst>
          </p:cNvPr>
          <p:cNvSpPr/>
          <p:nvPr/>
        </p:nvSpPr>
        <p:spPr>
          <a:xfrm>
            <a:off x="1364468" y="2191918"/>
            <a:ext cx="1535976" cy="63291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FarmData2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340EC1-0863-87BC-9A40-02125F755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81" y="1127102"/>
            <a:ext cx="5751506" cy="3548672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BD90E3F-81E2-D9E9-7050-9FEBD3E15DDE}"/>
              </a:ext>
            </a:extLst>
          </p:cNvPr>
          <p:cNvSpPr/>
          <p:nvPr/>
        </p:nvSpPr>
        <p:spPr>
          <a:xfrm>
            <a:off x="4252511" y="4134574"/>
            <a:ext cx="2170323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E31DD1A-CF2E-EB4D-2292-A7A75C12760D}"/>
              </a:ext>
            </a:extLst>
          </p:cNvPr>
          <p:cNvSpPr/>
          <p:nvPr/>
        </p:nvSpPr>
        <p:spPr>
          <a:xfrm>
            <a:off x="92075" y="3936127"/>
            <a:ext cx="3190952" cy="528953"/>
          </a:xfrm>
          <a:prstGeom prst="round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CC8925-4AFF-91EB-BE7F-057C528463E7}"/>
              </a:ext>
            </a:extLst>
          </p:cNvPr>
          <p:cNvSpPr txBox="1"/>
          <p:nvPr/>
        </p:nvSpPr>
        <p:spPr>
          <a:xfrm>
            <a:off x="1210301" y="410385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mariaDB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316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1E50-B62A-1A41-96A3-00F87ACF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Summer Openings!!!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76F54-5036-8F41-9347-53889A342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Two 8-week summer positions</a:t>
            </a:r>
          </a:p>
          <a:p>
            <a:r>
              <a:rPr lang="en-US" sz="2000" dirty="0"/>
              <a:t>FarmData2 Development</a:t>
            </a:r>
          </a:p>
          <a:p>
            <a:r>
              <a:rPr lang="en-US" sz="2000" dirty="0"/>
              <a:t>Includes stipend and (hopefully) housing.</a:t>
            </a:r>
          </a:p>
          <a:p>
            <a:r>
              <a:rPr lang="en-US" sz="2000" dirty="0"/>
              <a:t>First preference will be for 190/290 students</a:t>
            </a:r>
          </a:p>
          <a:p>
            <a:r>
              <a:rPr lang="en-US" sz="2000" dirty="0"/>
              <a:t>Applications due Friday 3/12.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6491D-AF08-B44F-9851-546DF3DAAE4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55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AA513D-2E52-0341-CE59-2C165C49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31347" y="790339"/>
            <a:ext cx="5108912" cy="24193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840BD-3DAE-00CF-9E96-C35C9497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3" y="3606608"/>
            <a:ext cx="4494097" cy="1490250"/>
          </a:xfrm>
        </p:spPr>
        <p:txBody>
          <a:bodyPr/>
          <a:lstStyle/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02 - HTML</a:t>
            </a: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03 – JavaScript &amp; Vue Data Binding  </a:t>
            </a: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04 - Vue Events and JavaScript Functions</a:t>
            </a:r>
            <a:endParaRPr lang="en-US" sz="1800" strike="sngStrike" dirty="0">
              <a:solidFill>
                <a:srgbClr val="24292F"/>
              </a:solidFill>
              <a:latin typeface="-apple-system"/>
            </a:endParaRPr>
          </a:p>
          <a:p>
            <a:r>
              <a:rPr lang="en-US" sz="1800" b="0" i="0" strike="sngStrike" dirty="0">
                <a:solidFill>
                  <a:srgbClr val="24292F"/>
                </a:solidFill>
                <a:effectLst/>
                <a:latin typeface="-apple-system"/>
              </a:rPr>
              <a:t>05 - Web APIs</a:t>
            </a:r>
          </a:p>
          <a:p>
            <a:endParaRPr lang="en-US" sz="1800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36B0-E40B-9298-F466-C25FD61E878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ABF4B41-1234-DBA7-E0A9-EC973D9A5F11}"/>
              </a:ext>
            </a:extLst>
          </p:cNvPr>
          <p:cNvSpPr txBox="1">
            <a:spLocks/>
          </p:cNvSpPr>
          <p:nvPr/>
        </p:nvSpPr>
        <p:spPr bwMode="auto">
          <a:xfrm>
            <a:off x="729317" y="30162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/>
              <a:t>FD2School Activity </a:t>
            </a:r>
            <a:r>
              <a:rPr lang="en-US" sz="3600" b="1" i="1" kern="0" dirty="0"/>
              <a:t>Sub-tabs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6F3BAA-AC21-503C-828C-7BC442DEC6C4}"/>
              </a:ext>
            </a:extLst>
          </p:cNvPr>
          <p:cNvSpPr txBox="1">
            <a:spLocks/>
          </p:cNvSpPr>
          <p:nvPr/>
        </p:nvSpPr>
        <p:spPr bwMode="auto">
          <a:xfrm>
            <a:off x="4425624" y="3606608"/>
            <a:ext cx="4494097" cy="14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▫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06 – FarmData2 / </a:t>
            </a:r>
            <a:r>
              <a:rPr lang="en-US" sz="1800" i="1" kern="0" dirty="0" err="1">
                <a:solidFill>
                  <a:srgbClr val="24292F"/>
                </a:solidFill>
                <a:latin typeface="-apple-system"/>
              </a:rPr>
              <a:t>farmOS</a:t>
            </a:r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 API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07 - End-to-End Testing (Cypress)</a:t>
            </a:r>
          </a:p>
          <a:p>
            <a:r>
              <a:rPr lang="en-US" sz="1800" i="1" kern="0" dirty="0">
                <a:solidFill>
                  <a:srgbClr val="24292F"/>
                </a:solidFill>
                <a:latin typeface="-apple-system"/>
              </a:rPr>
              <a:t>08 - FarmData2 Patterns</a:t>
            </a:r>
          </a:p>
          <a:p>
            <a:endParaRPr lang="en-US" sz="1800" kern="0" dirty="0">
              <a:solidFill>
                <a:srgbClr val="24292F"/>
              </a:solidFill>
              <a:latin typeface="-apple-system"/>
            </a:endParaRPr>
          </a:p>
          <a:p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CDB18-A537-0209-D25B-DB91A701F59F}"/>
              </a:ext>
            </a:extLst>
          </p:cNvPr>
          <p:cNvSpPr txBox="1"/>
          <p:nvPr/>
        </p:nvSpPr>
        <p:spPr>
          <a:xfrm>
            <a:off x="1991947" y="3209673"/>
            <a:ext cx="423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Activities - Technology Spikes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40C0B2A-C52E-7B87-24F5-9F73E2C74CB6}"/>
              </a:ext>
            </a:extLst>
          </p:cNvPr>
          <p:cNvSpPr/>
          <p:nvPr/>
        </p:nvSpPr>
        <p:spPr>
          <a:xfrm>
            <a:off x="3237806" y="1762340"/>
            <a:ext cx="616946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4664EF-5EDD-A896-6503-420F6A63F9EF}"/>
              </a:ext>
            </a:extLst>
          </p:cNvPr>
          <p:cNvSpPr/>
          <p:nvPr/>
        </p:nvSpPr>
        <p:spPr>
          <a:xfrm>
            <a:off x="4308534" y="3662710"/>
            <a:ext cx="4355019" cy="39370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DA0EAA-EAA1-E22B-85A6-5A12358194A0}"/>
              </a:ext>
            </a:extLst>
          </p:cNvPr>
          <p:cNvSpPr/>
          <p:nvPr/>
        </p:nvSpPr>
        <p:spPr>
          <a:xfrm>
            <a:off x="3172867" y="2048778"/>
            <a:ext cx="385590" cy="29745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FCFC-2BC7-5EAE-0533-5EA1C723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3200" dirty="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6EDCA-D56F-3285-2B00-1BDF1DF6C08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4C9AA-B052-F993-BA6A-B428C42D2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0209" y="1088101"/>
            <a:ext cx="3771684" cy="2967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2CBF0-D020-C738-0D41-187876F7FA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98850" y="618473"/>
            <a:ext cx="4124075" cy="41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1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058C-525E-5B93-4D71-D79DC333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750"/>
            <a:ext cx="6761100" cy="8574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farmOS</a:t>
            </a:r>
            <a:r>
              <a:rPr lang="en-US" sz="2800" dirty="0"/>
              <a:t> / FarmData2 Data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0351E-B0A3-2465-209D-6EC16E766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958467"/>
            <a:ext cx="7037575" cy="3755583"/>
          </a:xfrm>
        </p:spPr>
        <p:txBody>
          <a:bodyPr/>
          <a:lstStyle/>
          <a:p>
            <a:r>
              <a:rPr lang="en-US" sz="2000" dirty="0"/>
              <a:t>Data in </a:t>
            </a:r>
            <a:r>
              <a:rPr lang="en-US" sz="2000" dirty="0" err="1"/>
              <a:t>farmOS</a:t>
            </a:r>
            <a:r>
              <a:rPr lang="en-US" sz="2000" dirty="0"/>
              <a:t> / FarmData2 is organized primarily using </a:t>
            </a:r>
            <a:r>
              <a:rPr lang="en-US" sz="2000" b="1" i="1" dirty="0"/>
              <a:t>Assets</a:t>
            </a:r>
            <a:r>
              <a:rPr lang="en-US" sz="2000" b="1" dirty="0"/>
              <a:t> and,</a:t>
            </a:r>
            <a:r>
              <a:rPr lang="en-US" sz="2000" dirty="0"/>
              <a:t> </a:t>
            </a:r>
            <a:r>
              <a:rPr lang="en-US" sz="2000" b="1" i="1" dirty="0"/>
              <a:t>Logs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lvl="1"/>
            <a:r>
              <a:rPr lang="en-US" sz="1800" b="1" dirty="0"/>
              <a:t>Assets</a:t>
            </a:r>
            <a:r>
              <a:rPr lang="en-US" sz="1800" dirty="0"/>
              <a:t> represent </a:t>
            </a:r>
            <a:r>
              <a:rPr lang="en-US" sz="1800" b="1" i="1" dirty="0"/>
              <a:t>things</a:t>
            </a:r>
            <a:r>
              <a:rPr lang="en-US" sz="1800" dirty="0"/>
              <a:t> on the farm and exist in an Area.</a:t>
            </a:r>
          </a:p>
          <a:p>
            <a:pPr lvl="2"/>
            <a:r>
              <a:rPr lang="en-US" sz="1600" dirty="0"/>
              <a:t>Different types of Assets represent different things.</a:t>
            </a:r>
          </a:p>
          <a:p>
            <a:pPr lvl="3"/>
            <a:r>
              <a:rPr lang="en-US" sz="1600" dirty="0"/>
              <a:t>Plantings, Animals, Equipment, …</a:t>
            </a:r>
          </a:p>
          <a:p>
            <a:pPr marL="990600" lvl="2" indent="0">
              <a:buNone/>
            </a:pPr>
            <a:endParaRPr lang="en-US" sz="1800" dirty="0"/>
          </a:p>
          <a:p>
            <a:pPr lvl="1"/>
            <a:r>
              <a:rPr lang="en-US" sz="1800" b="1" dirty="0"/>
              <a:t>Logs</a:t>
            </a:r>
            <a:r>
              <a:rPr lang="en-US" sz="1800" dirty="0"/>
              <a:t> represent </a:t>
            </a:r>
            <a:r>
              <a:rPr lang="en-US" sz="1800" b="1" i="1" dirty="0"/>
              <a:t>events</a:t>
            </a:r>
            <a:r>
              <a:rPr lang="en-US" sz="1800" dirty="0"/>
              <a:t> that occur on the farm.</a:t>
            </a:r>
          </a:p>
          <a:p>
            <a:pPr lvl="2"/>
            <a:r>
              <a:rPr lang="en-US" sz="1600" dirty="0"/>
              <a:t>Different type of Logs represent different events.</a:t>
            </a:r>
          </a:p>
          <a:p>
            <a:pPr lvl="3"/>
            <a:r>
              <a:rPr lang="en-US" sz="1600" dirty="0"/>
              <a:t>Seeding, transplanting, harvesting, tilling, fertilizing, …</a:t>
            </a: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Logs happen on a day</a:t>
            </a:r>
          </a:p>
          <a:p>
            <a:pPr lvl="2"/>
            <a:r>
              <a:rPr lang="en-US" sz="1600" dirty="0"/>
              <a:t>Logs affect Assets or Areas</a:t>
            </a:r>
          </a:p>
          <a:p>
            <a:pPr lvl="2"/>
            <a:r>
              <a:rPr lang="en-US" sz="1600" dirty="0"/>
              <a:t>Logs are performed by People, possibly using Equipment</a:t>
            </a:r>
          </a:p>
          <a:p>
            <a:pPr lvl="2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9694B-D11A-E470-2D8A-4617326572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51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45AA3-F682-90AC-CC64-E9D2C564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046602"/>
            <a:ext cx="6761100" cy="3673035"/>
          </a:xfrm>
        </p:spPr>
        <p:txBody>
          <a:bodyPr/>
          <a:lstStyle/>
          <a:p>
            <a:r>
              <a:rPr lang="en-US" sz="2000" dirty="0" err="1"/>
              <a:t>farmOS</a:t>
            </a:r>
            <a:r>
              <a:rPr lang="en-US" sz="2000" dirty="0"/>
              <a:t> / FarmData2 uses a Taxonomy</a:t>
            </a:r>
          </a:p>
          <a:p>
            <a:pPr lvl="1"/>
            <a:r>
              <a:rPr lang="en-US" sz="1800" dirty="0"/>
              <a:t>A </a:t>
            </a:r>
            <a:r>
              <a:rPr lang="en-US" sz="1800" b="1" i="1" dirty="0"/>
              <a:t>Taxonomy</a:t>
            </a:r>
            <a:r>
              <a:rPr lang="en-US" sz="1800" dirty="0"/>
              <a:t> is a collection of </a:t>
            </a:r>
            <a:r>
              <a:rPr lang="en-US" sz="1800" b="1" i="1" dirty="0"/>
              <a:t>Vocabularies.</a:t>
            </a:r>
          </a:p>
          <a:p>
            <a:pPr lvl="1"/>
            <a:r>
              <a:rPr lang="en-US" sz="1800" dirty="0"/>
              <a:t>A Vocabulary is a collection of related terms.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err="1"/>
              <a:t>farmOS</a:t>
            </a:r>
            <a:r>
              <a:rPr lang="en-US" sz="1800" dirty="0"/>
              <a:t>/</a:t>
            </a:r>
            <a:r>
              <a:rPr lang="en-US" sz="1800" dirty="0" err="1"/>
              <a:t>FarmData</a:t>
            </a:r>
            <a:r>
              <a:rPr lang="en-US" sz="1800" dirty="0"/>
              <a:t> has Vocabularies for:</a:t>
            </a:r>
          </a:p>
          <a:p>
            <a:pPr lvl="2"/>
            <a:r>
              <a:rPr lang="en-US" sz="1600" dirty="0"/>
              <a:t>Crops, Areas, Units, …</a:t>
            </a:r>
          </a:p>
          <a:p>
            <a:pPr marL="990600" lvl="2" indent="0">
              <a:buNone/>
            </a:pPr>
            <a:endParaRPr lang="en-US" sz="1800" dirty="0"/>
          </a:p>
          <a:p>
            <a:pPr lvl="1"/>
            <a:r>
              <a:rPr lang="en-US" sz="1800" dirty="0"/>
              <a:t>Vocabularies help to enforce data integrity.</a:t>
            </a:r>
          </a:p>
          <a:p>
            <a:pPr lvl="2"/>
            <a:r>
              <a:rPr lang="en-US" sz="1600" dirty="0"/>
              <a:t>Only Crops listed in the Crops Vocabulary can be used (i.e. planted, transplanted, harvested,…).</a:t>
            </a:r>
          </a:p>
          <a:p>
            <a:pPr lvl="2"/>
            <a:r>
              <a:rPr lang="en-US" sz="1600" dirty="0"/>
              <a:t>Only Areas listed in the Areas Vocabulary can be used.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07F58-D52B-0718-4EB1-4053011812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33D78-F12A-7CB3-262E-5F218B1C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farmOS</a:t>
            </a:r>
            <a:r>
              <a:rPr lang="en-US" sz="2800" dirty="0"/>
              <a:t> / FarmData2 Data Model</a:t>
            </a:r>
          </a:p>
        </p:txBody>
      </p:sp>
    </p:spTree>
    <p:extLst>
      <p:ext uri="{BB962C8B-B14F-4D97-AF65-F5344CB8AC3E}">
        <p14:creationId xmlns:p14="http://schemas.microsoft.com/office/powerpoint/2010/main" val="353780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8B86-0525-A8D6-9D18-1DF495A5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750"/>
            <a:ext cx="6761100" cy="857400"/>
          </a:xfrm>
        </p:spPr>
        <p:txBody>
          <a:bodyPr/>
          <a:lstStyle/>
          <a:p>
            <a:r>
              <a:rPr lang="en-US" sz="2800" dirty="0" err="1"/>
              <a:t>farmOS</a:t>
            </a:r>
            <a:r>
              <a:rPr lang="en-US" sz="2800" dirty="0"/>
              <a:t> / FarmData2 API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A0B1F-F613-31B1-BE1D-D382D2675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167788"/>
            <a:ext cx="7026558" cy="3546262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 err="1"/>
              <a:t>farmOS</a:t>
            </a:r>
            <a:r>
              <a:rPr lang="en-US" sz="2000" dirty="0"/>
              <a:t> / </a:t>
            </a:r>
            <a:r>
              <a:rPr lang="en-US" sz="2000" dirty="0" err="1"/>
              <a:t>FarmData</a:t>
            </a:r>
            <a:r>
              <a:rPr lang="en-US" sz="2000" dirty="0"/>
              <a:t> API provides endpoints for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Reading (GET), creating (POST) and updating (PUT) Assets, Logs and Vocabulary terms.</a:t>
            </a:r>
          </a:p>
          <a:p>
            <a:pPr lvl="1"/>
            <a:r>
              <a:rPr lang="en-US" sz="2000" dirty="0">
                <a:latin typeface="+mn-lt"/>
              </a:rPr>
              <a:t>The available endpoints are documented at:</a:t>
            </a:r>
          </a:p>
          <a:p>
            <a:pPr lvl="2"/>
            <a:r>
              <a:rPr lang="en-US" sz="18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https://v1.farmos.org/development/api/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4C973-2599-5813-3202-DEFBC1380A6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38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D3983-5314-B016-090E-31B32B0A2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322024"/>
            <a:ext cx="6761100" cy="3392026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The </a:t>
            </a:r>
            <a:r>
              <a:rPr lang="en-US" sz="2000" dirty="0" err="1">
                <a:latin typeface="Courier" pitchFamily="2" charset="0"/>
              </a:rPr>
              <a:t>FarmOSAPI</a:t>
            </a:r>
            <a:r>
              <a:rPr lang="en-US" sz="2000" dirty="0"/>
              <a:t> library contains convenience functions that make it easier to interact with the APIs.</a:t>
            </a:r>
          </a:p>
          <a:p>
            <a:pPr lvl="1"/>
            <a:r>
              <a:rPr lang="en-US" sz="2000" dirty="0" err="1">
                <a:latin typeface="Courier" pitchFamily="2" charset="0"/>
              </a:rPr>
              <a:t>getCropIDToNameMap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getAreaIDToNameMap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getRecord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createRecord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updateRecord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deleteRecord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getAllPages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>
                <a:latin typeface="Courier" pitchFamily="2" charset="0"/>
              </a:rPr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02305-4FAE-8E7B-2412-4CB65867BA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AFA4D2-B442-4A2D-C6B1-215A1506BC2A}"/>
              </a:ext>
            </a:extLst>
          </p:cNvPr>
          <p:cNvSpPr txBox="1">
            <a:spLocks/>
          </p:cNvSpPr>
          <p:nvPr/>
        </p:nvSpPr>
        <p:spPr bwMode="auto">
          <a:xfrm>
            <a:off x="718300" y="199054"/>
            <a:ext cx="6761100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/>
              <a:t>The </a:t>
            </a:r>
            <a:r>
              <a:rPr lang="en-US" sz="2800" kern="0" dirty="0" err="1">
                <a:latin typeface="Courier" pitchFamily="2" charset="0"/>
              </a:rPr>
              <a:t>FarmOSAPI</a:t>
            </a:r>
            <a:r>
              <a:rPr lang="en-US" sz="2800" kern="0" dirty="0"/>
              <a:t> Library</a:t>
            </a:r>
          </a:p>
        </p:txBody>
      </p:sp>
    </p:spTree>
    <p:extLst>
      <p:ext uri="{BB962C8B-B14F-4D97-AF65-F5344CB8AC3E}">
        <p14:creationId xmlns:p14="http://schemas.microsoft.com/office/powerpoint/2010/main" val="113972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C646-C192-EA1E-4715-02AF3B63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750"/>
            <a:ext cx="6761100" cy="857400"/>
          </a:xfrm>
        </p:spPr>
        <p:txBody>
          <a:bodyPr/>
          <a:lstStyle/>
          <a:p>
            <a:r>
              <a:rPr lang="en-US" sz="2800" dirty="0"/>
              <a:t>Multi-page Responses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82032-E064-66D4-F89D-0C87BA296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013552"/>
            <a:ext cx="6761100" cy="3700498"/>
          </a:xfrm>
        </p:spPr>
        <p:txBody>
          <a:bodyPr/>
          <a:lstStyle/>
          <a:p>
            <a:r>
              <a:rPr lang="en-US" sz="2000" dirty="0"/>
              <a:t>When an API request returns a large amount of data it is broken into </a:t>
            </a:r>
            <a:r>
              <a:rPr lang="en-US" sz="2000" b="1" i="1" dirty="0"/>
              <a:t>pages</a:t>
            </a:r>
            <a:r>
              <a:rPr lang="en-US" sz="2000" dirty="0"/>
              <a:t>. </a:t>
            </a:r>
          </a:p>
          <a:p>
            <a:pPr lvl="1"/>
            <a:r>
              <a:rPr lang="en-US" sz="1800" dirty="0"/>
              <a:t>The initial response contains the first page of data and information about how to request the next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C3004-37F3-0E51-2D57-4D8BD95E1CC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2231B-0694-D9FA-1040-DF62F20E6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11" y="2421161"/>
            <a:ext cx="5741778" cy="257027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CB04664-619E-738C-DC3B-4A83DFEB2F5A}"/>
              </a:ext>
            </a:extLst>
          </p:cNvPr>
          <p:cNvSpPr/>
          <p:nvPr/>
        </p:nvSpPr>
        <p:spPr>
          <a:xfrm>
            <a:off x="2247441" y="3249976"/>
            <a:ext cx="4891489" cy="727113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6FC9-6F95-A75F-5860-ABD1C184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The </a:t>
            </a:r>
            <a:r>
              <a:rPr lang="en-US" sz="2800" dirty="0" err="1">
                <a:latin typeface="Courier" pitchFamily="2" charset="0"/>
              </a:rPr>
              <a:t>getAllPages</a:t>
            </a:r>
            <a:r>
              <a:rPr lang="en-US" sz="2800" dirty="0">
                <a:latin typeface="+mn-lt"/>
              </a:rPr>
              <a:t> function: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B82A6-E4FF-88DE-BAF0-087B7F792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936434"/>
            <a:ext cx="6761100" cy="3777616"/>
          </a:xfrm>
        </p:spPr>
        <p:txBody>
          <a:bodyPr/>
          <a:lstStyle/>
          <a:p>
            <a:r>
              <a:rPr lang="en-US" sz="2000" dirty="0"/>
              <a:t>Collecting all of the pages for a request can be tedious so the </a:t>
            </a:r>
            <a:r>
              <a:rPr lang="en-US" sz="2000" dirty="0" err="1">
                <a:latin typeface="Courier" pitchFamily="2" charset="0"/>
              </a:rPr>
              <a:t>FarmOSAPI</a:t>
            </a:r>
            <a:r>
              <a:rPr lang="en-US" sz="2000" dirty="0"/>
              <a:t> provides the </a:t>
            </a:r>
            <a:r>
              <a:rPr lang="en-US" sz="2000" dirty="0" err="1">
                <a:latin typeface="Courier" pitchFamily="2" charset="0"/>
              </a:rPr>
              <a:t>getAllPages</a:t>
            </a:r>
            <a:r>
              <a:rPr lang="en-US" sz="2000" dirty="0"/>
              <a:t> function.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BB728-CE1D-64A4-174B-117E4933CC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F20B9-5D0F-1822-E6AA-92AD3999E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36" y="2407244"/>
            <a:ext cx="4880127" cy="23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8855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21928</TotalTime>
  <Words>2395</Words>
  <Application>Microsoft Macintosh PowerPoint</Application>
  <PresentationFormat>On-screen Show (16:9)</PresentationFormat>
  <Paragraphs>298</Paragraphs>
  <Slides>16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Courier</vt:lpstr>
      <vt:lpstr>Dosis</vt:lpstr>
      <vt:lpstr>Dosis ExtraLight</vt:lpstr>
      <vt:lpstr>Titillium Web Light</vt:lpstr>
      <vt:lpstr>Mowbray template</vt:lpstr>
      <vt:lpstr>06 – farmOS / FarmData2   API Spike</vt:lpstr>
      <vt:lpstr>PowerPoint Presentation</vt:lpstr>
      <vt:lpstr>Demo</vt:lpstr>
      <vt:lpstr>The farmOS / FarmData2 Data Model</vt:lpstr>
      <vt:lpstr>The farmOS / FarmData2 Data Model</vt:lpstr>
      <vt:lpstr>farmOS / FarmData2 API </vt:lpstr>
      <vt:lpstr>PowerPoint Presentation</vt:lpstr>
      <vt:lpstr>Multi-page Responses</vt:lpstr>
      <vt:lpstr>The getAllPages function:</vt:lpstr>
      <vt:lpstr>Time Stamps</vt:lpstr>
      <vt:lpstr>Computed Properties</vt:lpstr>
      <vt:lpstr>Practice Incremental Development</vt:lpstr>
      <vt:lpstr>What’s Next</vt:lpstr>
      <vt:lpstr>Acknowledgments:</vt:lpstr>
      <vt:lpstr>Drupal, farmOS, FarmData2</vt:lpstr>
      <vt:lpstr>Summer Openings!!!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– Operating Systems and Virtual Machines</dc:title>
  <dc:creator>Braught, Grant</dc:creator>
  <cp:lastModifiedBy>Braught, Grant</cp:lastModifiedBy>
  <cp:revision>237</cp:revision>
  <dcterms:created xsi:type="dcterms:W3CDTF">2020-08-18T12:38:13Z</dcterms:created>
  <dcterms:modified xsi:type="dcterms:W3CDTF">2023-03-01T18:16:40Z</dcterms:modified>
</cp:coreProperties>
</file>